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F7CFECC-7553-44A1-B318-1ACD0BD6F859}">
  <a:tblStyle styleId="{0F7CFECC-7553-44A1-B318-1ACD0BD6F859}"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bold.fntdata"/><Relationship Id="rId21" Type="http://schemas.openxmlformats.org/officeDocument/2006/relationships/slide" Target="slides/slide16.xml"/><Relationship Id="rId43" Type="http://schemas.openxmlformats.org/officeDocument/2006/relationships/font" Target="fonts/Roboto-regular.fntdata"/><Relationship Id="rId24" Type="http://schemas.openxmlformats.org/officeDocument/2006/relationships/slide" Target="slides/slide19.xml"/><Relationship Id="rId46" Type="http://schemas.openxmlformats.org/officeDocument/2006/relationships/font" Target="fonts/Roboto-boldItalic.fntdata"/><Relationship Id="rId23" Type="http://schemas.openxmlformats.org/officeDocument/2006/relationships/slide" Target="slides/slide18.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Has been an interest of mine for a long time</a:t>
            </a:r>
          </a:p>
          <a:p>
            <a:pPr indent="0" lvl="0" marL="0">
              <a:spcBef>
                <a:spcPts val="0"/>
              </a:spcBef>
              <a:buNone/>
            </a:pPr>
            <a:r>
              <a:rPr lang="en"/>
              <a:t>Fascinated</a:t>
            </a:r>
            <a:r>
              <a:rPr lang="en"/>
              <a:t> by semantics and hidden, latent signals in text</a:t>
            </a:r>
          </a:p>
          <a:p>
            <a:pPr indent="0" lvl="0" marL="0">
              <a:spcBef>
                <a:spcPts val="0"/>
              </a:spcBef>
              <a:buNone/>
            </a:pPr>
            <a:r>
              <a:rPr lang="en"/>
              <a:t>Troubled by the inability of people to notice bias in articles.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Interestingly</a:t>
            </a:r>
            <a:r>
              <a:rPr lang="en"/>
              <a:t>, people know the news is biased</a:t>
            </a:r>
          </a:p>
          <a:p>
            <a:pPr indent="0" lvl="0" marL="0" rtl="0">
              <a:spcBef>
                <a:spcPts val="0"/>
              </a:spcBef>
              <a:buNone/>
            </a:pPr>
            <a:r>
              <a:rPr lang="en"/>
              <a:t>Yet they self-select anyway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Even the big publishers are getting in on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rob@lingistic.com" TargetMode="External"/><Relationship Id="rId4" Type="http://schemas.openxmlformats.org/officeDocument/2006/relationships/hyperlink" Target="http://howbiased.com" TargetMode="External"/><Relationship Id="rId5" Type="http://schemas.openxmlformats.org/officeDocument/2006/relationships/hyperlink" Target="http://lingistic.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nvSpPr>
        <p:spPr>
          <a:xfrm>
            <a:off x="1406175" y="692500"/>
            <a:ext cx="6648600" cy="3308100"/>
          </a:xfrm>
          <a:prstGeom prst="rect">
            <a:avLst/>
          </a:prstGeom>
          <a:solidFill>
            <a:srgbClr val="5E5E5E">
              <a:alpha val="63080"/>
            </a:srgbClr>
          </a:solidFill>
          <a:ln>
            <a:noFill/>
          </a:ln>
        </p:spPr>
        <p:txBody>
          <a:bodyPr anchorCtr="0" anchor="t" bIns="91425" lIns="91425" rIns="91425" wrap="square" tIns="91425">
            <a:noAutofit/>
          </a:bodyPr>
          <a:lstStyle/>
          <a:p>
            <a:pPr indent="0" lvl="0" marL="0">
              <a:spcBef>
                <a:spcPts val="0"/>
              </a:spcBef>
              <a:buNone/>
            </a:pPr>
            <a:r>
              <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indent="0" lvl="0" marL="0" rtl="0">
              <a:spcBef>
                <a:spcPts val="0"/>
              </a:spcBef>
              <a:buNone/>
            </a:pPr>
            <a:r>
              <a:rPr lang="en">
                <a:solidFill>
                  <a:schemeClr val="lt2"/>
                </a:solidFill>
                <a:latin typeface="Impact"/>
                <a:ea typeface="Impact"/>
                <a:cs typeface="Impact"/>
                <a:sym typeface="Impact"/>
              </a:rPr>
              <a:t>detecting bias in media</a:t>
            </a:r>
          </a:p>
        </p:txBody>
      </p:sp>
      <p:sp>
        <p:nvSpPr>
          <p:cNvPr id="56" name="Shape 56"/>
          <p:cNvSpPr txBox="1"/>
          <p:nvPr>
            <p:ph type="ctrTitle"/>
          </p:nvPr>
        </p:nvSpPr>
        <p:spPr>
          <a:xfrm>
            <a:off x="311700" y="744575"/>
            <a:ext cx="8520600" cy="2089500"/>
          </a:xfrm>
          <a:prstGeom prst="rect">
            <a:avLst/>
          </a:prstGeom>
          <a:noFill/>
        </p:spPr>
        <p:txBody>
          <a:bodyPr anchorCtr="0" anchor="b" bIns="91425" lIns="91425" rIns="91425" wrap="square" tIns="91425">
            <a:noAutofit/>
          </a:bodyPr>
          <a:lstStyle/>
          <a:p>
            <a:pPr indent="0" lvl="0" marL="0" rtl="0">
              <a:spcBef>
                <a:spcPts val="0"/>
              </a:spcBef>
              <a:buNone/>
            </a:pPr>
            <a:r>
              <a:rPr lang="en">
                <a:solidFill>
                  <a:schemeClr val="lt1"/>
                </a:solidFill>
                <a:latin typeface="Impact"/>
                <a:ea typeface="Impact"/>
                <a:cs typeface="Impact"/>
                <a:sym typeface="Impact"/>
              </a:rPr>
              <a:t>HOWBIASED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framing bias</a:t>
            </a:r>
          </a:p>
        </p:txBody>
      </p:sp>
      <p:sp>
        <p:nvSpPr>
          <p:cNvPr id="117" name="Shape 11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rPr lang="en" sz="2400">
                <a:latin typeface="Impact"/>
                <a:ea typeface="Impact"/>
                <a:cs typeface="Impact"/>
                <a:sym typeface="Impact"/>
              </a:rPr>
              <a:t>“Classic”</a:t>
            </a:r>
          </a:p>
          <a:p>
            <a:pPr indent="0" lvl="0" marL="0" rtl="0">
              <a:lnSpc>
                <a:spcPct val="100000"/>
              </a:lnSpc>
              <a:spcBef>
                <a:spcPts val="0"/>
              </a:spcBef>
              <a:spcAft>
                <a:spcPts val="0"/>
              </a:spcAft>
              <a:buNone/>
            </a:pPr>
            <a:r>
              <a:rPr lang="en" sz="2400">
                <a:latin typeface="Impact"/>
                <a:ea typeface="Impact"/>
                <a:cs typeface="Impact"/>
                <a:sym typeface="Impact"/>
              </a:rPr>
              <a:t>Subjective; one-sided; stance-based (Entman, 2007)</a:t>
            </a:r>
          </a:p>
          <a:p>
            <a:pPr indent="0" lvl="0" marL="0" rtl="0">
              <a:lnSpc>
                <a:spcPct val="100000"/>
              </a:lnSpc>
              <a:spcBef>
                <a:spcPts val="0"/>
              </a:spcBef>
              <a:spcAft>
                <a:spcPts val="0"/>
              </a:spcAft>
              <a:buNone/>
            </a:pPr>
            <a:r>
              <a:t/>
            </a:r>
            <a:endParaRPr sz="1200">
              <a:solidFill>
                <a:schemeClr val="dk1"/>
              </a:solidFill>
              <a:latin typeface="Impact"/>
              <a:ea typeface="Impact"/>
              <a:cs typeface="Impact"/>
              <a:sym typeface="Impact"/>
            </a:endParaRPr>
          </a:p>
          <a:p>
            <a:pPr indent="0" lvl="0" marL="0">
              <a:spcBef>
                <a:spcPts val="0"/>
              </a:spcBef>
              <a:buNone/>
            </a:pPr>
            <a:r>
              <a:rPr lang="en" sz="2400">
                <a:latin typeface="Impact"/>
                <a:ea typeface="Impact"/>
                <a:cs typeface="Impact"/>
                <a:sym typeface="Impact"/>
              </a:rPr>
              <a:t>Existing literature: stance recognition, subjectivity</a:t>
            </a:r>
          </a:p>
          <a:p>
            <a:pPr indent="0" lvl="0" marL="0">
              <a:spcBef>
                <a:spcPts val="0"/>
              </a:spcBef>
              <a:buNone/>
            </a:pPr>
            <a:r>
              <a:rPr lang="en" sz="2400">
                <a:latin typeface="Impact"/>
                <a:ea typeface="Impact"/>
                <a:cs typeface="Impact"/>
                <a:sym typeface="Impact"/>
              </a:rPr>
              <a:t>lexicon-based, classification </a:t>
            </a:r>
          </a:p>
          <a:p>
            <a:pPr indent="-381000" lvl="0" marL="457200" rtl="0">
              <a:spcBef>
                <a:spcPts val="0"/>
              </a:spcBef>
              <a:spcAft>
                <a:spcPts val="0"/>
              </a:spcAft>
              <a:buSzPts val="2400"/>
              <a:buFont typeface="Impact"/>
              <a:buChar char="●"/>
            </a:pPr>
            <a:r>
              <a:rPr lang="en" sz="2400">
                <a:latin typeface="Impact"/>
                <a:ea typeface="Impact"/>
                <a:cs typeface="Impact"/>
                <a:sym typeface="Impact"/>
              </a:rPr>
              <a:t>positive/negative classification (subjectivity, polarity)</a:t>
            </a:r>
          </a:p>
          <a:p>
            <a:pPr indent="-381000" lvl="0" marL="457200" rtl="0">
              <a:spcBef>
                <a:spcPts val="0"/>
              </a:spcBef>
              <a:buSzPts val="2400"/>
              <a:buFont typeface="Impact"/>
              <a:buChar char="●"/>
            </a:pPr>
            <a:r>
              <a:rPr lang="en" sz="2400">
                <a:latin typeface="Impact"/>
                <a:ea typeface="Impact"/>
                <a:cs typeface="Impact"/>
                <a:sym typeface="Impact"/>
              </a:rPr>
              <a:t>stance detection: classification into one of two opposing views</a:t>
            </a:r>
          </a:p>
          <a:p>
            <a:pPr indent="0" lvl="0" marL="0">
              <a:spcBef>
                <a:spcPts val="0"/>
              </a:spcBef>
              <a:buNone/>
            </a:pPr>
            <a:r>
              <a:t/>
            </a:r>
            <a:endParaRPr sz="2400">
              <a:latin typeface="Impact"/>
              <a:ea typeface="Impact"/>
              <a:cs typeface="Impact"/>
              <a:sym typeface="Impac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latin typeface="Impact"/>
                <a:ea typeface="Impact"/>
                <a:cs typeface="Impact"/>
                <a:sym typeface="Impact"/>
              </a:rPr>
              <a:t>Framing Bias: Type 1 -- Subjective Intensifiers</a:t>
            </a:r>
          </a:p>
        </p:txBody>
      </p:sp>
      <p:pic>
        <p:nvPicPr>
          <p:cNvPr descr="Screen Shot 2017-10-19 at 10.14.34 PM.png" id="123" name="Shape 123"/>
          <p:cNvPicPr preferRelativeResize="0"/>
          <p:nvPr/>
        </p:nvPicPr>
        <p:blipFill rotWithShape="1">
          <a:blip r:embed="rId3">
            <a:alphaModFix/>
          </a:blip>
          <a:srcRect b="32198" l="0" r="0" t="16001"/>
          <a:stretch/>
        </p:blipFill>
        <p:spPr>
          <a:xfrm>
            <a:off x="111750" y="1413925"/>
            <a:ext cx="8839201" cy="997842"/>
          </a:xfrm>
          <a:prstGeom prst="rect">
            <a:avLst/>
          </a:prstGeom>
          <a:noFill/>
          <a:ln cap="flat" cmpd="sng" w="9525">
            <a:solidFill>
              <a:srgbClr val="000000"/>
            </a:solidFill>
            <a:prstDash val="solid"/>
            <a:round/>
            <a:headEnd len="med" w="med" type="none"/>
            <a:tailEnd len="med" w="med" type="none"/>
          </a:ln>
        </p:spPr>
      </p:pic>
      <p:pic>
        <p:nvPicPr>
          <p:cNvPr descr="Screen Shot 2017-10-19 at 10.17.02 PM.png" id="124" name="Shape 124"/>
          <p:cNvPicPr preferRelativeResize="0"/>
          <p:nvPr/>
        </p:nvPicPr>
        <p:blipFill>
          <a:blip r:embed="rId4">
            <a:alphaModFix/>
          </a:blip>
          <a:stretch>
            <a:fillRect/>
          </a:stretch>
        </p:blipFill>
        <p:spPr>
          <a:xfrm>
            <a:off x="111750" y="2549799"/>
            <a:ext cx="8839201" cy="982133"/>
          </a:xfrm>
          <a:prstGeom prst="rect">
            <a:avLst/>
          </a:prstGeom>
          <a:noFill/>
          <a:ln cap="flat" cmpd="sng" w="9525">
            <a:solidFill>
              <a:srgbClr val="000000"/>
            </a:solidFill>
            <a:prstDash val="solid"/>
            <a:round/>
            <a:headEnd len="med" w="med" type="none"/>
            <a:tailEnd len="med" w="med" type="none"/>
          </a:ln>
        </p:spPr>
      </p:pic>
      <p:pic>
        <p:nvPicPr>
          <p:cNvPr descr="Screen Shot 2017-10-19 at 10.19.25 PM.png" id="125" name="Shape 125"/>
          <p:cNvPicPr preferRelativeResize="0"/>
          <p:nvPr/>
        </p:nvPicPr>
        <p:blipFill>
          <a:blip r:embed="rId5">
            <a:alphaModFix/>
          </a:blip>
          <a:stretch>
            <a:fillRect/>
          </a:stretch>
        </p:blipFill>
        <p:spPr>
          <a:xfrm>
            <a:off x="111750" y="3607700"/>
            <a:ext cx="8839198" cy="1484607"/>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a:latin typeface="Impact"/>
                <a:ea typeface="Impact"/>
                <a:cs typeface="Impact"/>
                <a:sym typeface="Impact"/>
              </a:rPr>
              <a:t>Framing Bias: Type 2 -- one-sided phrases</a:t>
            </a:r>
          </a:p>
          <a:p>
            <a:pPr indent="0" lvl="0" marL="0">
              <a:spcBef>
                <a:spcPts val="0"/>
              </a:spcBef>
              <a:buNone/>
            </a:pPr>
            <a:r>
              <a:t/>
            </a:r>
            <a:endParaRPr/>
          </a:p>
        </p:txBody>
      </p:sp>
      <p:sp>
        <p:nvSpPr>
          <p:cNvPr id="131" name="Shape 13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Screen Shot 2017-10-19 at 10.25.11 PM.png" id="132" name="Shape 132"/>
          <p:cNvPicPr preferRelativeResize="0"/>
          <p:nvPr/>
        </p:nvPicPr>
        <p:blipFill>
          <a:blip r:embed="rId3">
            <a:alphaModFix/>
          </a:blip>
          <a:stretch>
            <a:fillRect/>
          </a:stretch>
        </p:blipFill>
        <p:spPr>
          <a:xfrm>
            <a:off x="311700" y="1152475"/>
            <a:ext cx="8520599" cy="1330961"/>
          </a:xfrm>
          <a:prstGeom prst="rect">
            <a:avLst/>
          </a:prstGeom>
          <a:noFill/>
          <a:ln cap="flat" cmpd="sng" w="9525">
            <a:solidFill>
              <a:srgbClr val="000000"/>
            </a:solidFill>
            <a:prstDash val="solid"/>
            <a:round/>
            <a:headEnd len="med" w="med" type="none"/>
            <a:tailEnd len="med" w="med" type="none"/>
          </a:ln>
        </p:spPr>
      </p:pic>
      <p:pic>
        <p:nvPicPr>
          <p:cNvPr descr="Screen Shot 2017-10-19 at 10.34.58 PM.png" id="133" name="Shape 133"/>
          <p:cNvPicPr preferRelativeResize="0"/>
          <p:nvPr/>
        </p:nvPicPr>
        <p:blipFill>
          <a:blip r:embed="rId4">
            <a:alphaModFix/>
          </a:blip>
          <a:stretch>
            <a:fillRect/>
          </a:stretch>
        </p:blipFill>
        <p:spPr>
          <a:xfrm>
            <a:off x="311700" y="2868550"/>
            <a:ext cx="8520602" cy="1224113"/>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Initial analysis</a:t>
            </a:r>
          </a:p>
        </p:txBody>
      </p:sp>
      <p:sp>
        <p:nvSpPr>
          <p:cNvPr id="139" name="Shape 139"/>
          <p:cNvSpPr txBox="1"/>
          <p:nvPr>
            <p:ph idx="1" type="body"/>
          </p:nvPr>
        </p:nvSpPr>
        <p:spPr>
          <a:xfrm>
            <a:off x="311700" y="1152475"/>
            <a:ext cx="3622200" cy="33993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Semantic/Topical analysis of GOP debates</a:t>
            </a:r>
          </a:p>
          <a:p>
            <a:pPr indent="-317500" lvl="0" marL="457200" rtl="0">
              <a:spcBef>
                <a:spcPts val="0"/>
              </a:spcBef>
              <a:spcAft>
                <a:spcPts val="0"/>
              </a:spcAft>
              <a:buSzPts val="1400"/>
              <a:buFont typeface="Impact"/>
              <a:buChar char="●"/>
            </a:pPr>
            <a:r>
              <a:rPr lang="en">
                <a:latin typeface="Impact"/>
                <a:ea typeface="Impact"/>
                <a:cs typeface="Impact"/>
                <a:sym typeface="Impact"/>
              </a:rPr>
              <a:t>Subjectivity</a:t>
            </a:r>
          </a:p>
          <a:p>
            <a:pPr indent="-317500" lvl="0" marL="457200" rtl="0">
              <a:spcBef>
                <a:spcPts val="0"/>
              </a:spcBef>
              <a:spcAft>
                <a:spcPts val="0"/>
              </a:spcAft>
              <a:buSzPts val="1400"/>
              <a:buFont typeface="Impact"/>
              <a:buChar char="●"/>
            </a:pPr>
            <a:r>
              <a:rPr lang="en">
                <a:latin typeface="Impact"/>
                <a:ea typeface="Impact"/>
                <a:cs typeface="Impact"/>
                <a:sym typeface="Impact"/>
              </a:rPr>
              <a:t>Specificity</a:t>
            </a:r>
          </a:p>
          <a:p>
            <a:pPr indent="-317500" lvl="0" marL="457200" rtl="0">
              <a:spcBef>
                <a:spcPts val="0"/>
              </a:spcBef>
              <a:buSzPts val="1400"/>
              <a:buFont typeface="Impact"/>
              <a:buChar char="●"/>
            </a:pPr>
            <a:r>
              <a:rPr lang="en">
                <a:latin typeface="Impact"/>
                <a:ea typeface="Impact"/>
                <a:cs typeface="Impact"/>
                <a:sym typeface="Impact"/>
              </a:rPr>
              <a:t>Polarity</a:t>
            </a:r>
          </a:p>
          <a:p>
            <a:pPr indent="0" lvl="0" marL="0" rtl="0">
              <a:spcBef>
                <a:spcPts val="0"/>
              </a:spcBef>
              <a:buNone/>
            </a:pPr>
            <a:r>
              <a:t/>
            </a:r>
            <a:endParaRPr>
              <a:latin typeface="Impact"/>
              <a:ea typeface="Impact"/>
              <a:cs typeface="Impact"/>
              <a:sym typeface="Impact"/>
            </a:endParaRPr>
          </a:p>
          <a:p>
            <a:pPr indent="0" lvl="0" marL="0" rtl="0">
              <a:spcBef>
                <a:spcPts val="0"/>
              </a:spcBef>
              <a:buNone/>
            </a:pPr>
            <a:r>
              <a:rPr lang="en">
                <a:latin typeface="Impact"/>
                <a:ea typeface="Impact"/>
                <a:cs typeface="Impact"/>
                <a:sym typeface="Impact"/>
              </a:rPr>
              <a:t>Compact vocabulary and small dataset makes for perfect playground</a:t>
            </a:r>
          </a:p>
          <a:p>
            <a:pPr indent="0" lvl="0" marL="0" rtl="0">
              <a:spcBef>
                <a:spcPts val="0"/>
              </a:spcBef>
              <a:buNone/>
            </a:pPr>
            <a:r>
              <a:rPr lang="en">
                <a:latin typeface="Impact"/>
                <a:ea typeface="Impact"/>
                <a:cs typeface="Impact"/>
                <a:sym typeface="Impact"/>
              </a:rPr>
              <a:t>Political nature of vocab ensures the </a:t>
            </a:r>
            <a:r>
              <a:rPr lang="en">
                <a:latin typeface="Impact"/>
                <a:ea typeface="Impact"/>
                <a:cs typeface="Impact"/>
                <a:sym typeface="Impact"/>
              </a:rPr>
              <a:t>presence</a:t>
            </a:r>
            <a:r>
              <a:rPr lang="en">
                <a:latin typeface="Impact"/>
                <a:ea typeface="Impact"/>
                <a:cs typeface="Impact"/>
                <a:sym typeface="Impact"/>
              </a:rPr>
              <a:t> of bias. </a:t>
            </a:r>
          </a:p>
          <a:p>
            <a:pPr indent="0" lvl="0" marL="0">
              <a:spcBef>
                <a:spcPts val="0"/>
              </a:spcBef>
              <a:buNone/>
            </a:pPr>
            <a:r>
              <a:t/>
            </a:r>
            <a:endParaRPr/>
          </a:p>
        </p:txBody>
      </p:sp>
      <p:pic>
        <p:nvPicPr>
          <p:cNvPr descr="Screen Shot 2017-10-19 at 10.57.18 PM.png" id="140" name="Shape 140"/>
          <p:cNvPicPr preferRelativeResize="0"/>
          <p:nvPr/>
        </p:nvPicPr>
        <p:blipFill>
          <a:blip r:embed="rId3">
            <a:alphaModFix/>
          </a:blip>
          <a:stretch>
            <a:fillRect/>
          </a:stretch>
        </p:blipFill>
        <p:spPr>
          <a:xfrm>
            <a:off x="3824475" y="693325"/>
            <a:ext cx="5319525" cy="3614526"/>
          </a:xfrm>
          <a:prstGeom prst="rect">
            <a:avLst/>
          </a:prstGeom>
          <a:noFill/>
          <a:ln>
            <a:noFill/>
          </a:ln>
        </p:spPr>
      </p:pic>
      <p:sp>
        <p:nvSpPr>
          <p:cNvPr id="141" name="Shape 141"/>
          <p:cNvSpPr txBox="1"/>
          <p:nvPr/>
        </p:nvSpPr>
        <p:spPr>
          <a:xfrm>
            <a:off x="4494800" y="4055875"/>
            <a:ext cx="4681800" cy="546300"/>
          </a:xfrm>
          <a:prstGeom prst="rect">
            <a:avLst/>
          </a:prstGeom>
          <a:noFill/>
          <a:ln>
            <a:noFill/>
          </a:ln>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Can you spot the least objective candidate?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7" name="Shape 147"/>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8" name="Shape 148"/>
          <p:cNvSpPr txBox="1"/>
          <p:nvPr>
            <p:ph idx="2" type="body"/>
          </p:nvPr>
        </p:nvSpPr>
        <p:spPr>
          <a:xfrm>
            <a:off x="4832400" y="1152475"/>
            <a:ext cx="39999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Screen Shot 2017-10-19 at 10.59.35 PM.png" id="149" name="Shape 149"/>
          <p:cNvPicPr preferRelativeResize="0"/>
          <p:nvPr/>
        </p:nvPicPr>
        <p:blipFill>
          <a:blip r:embed="rId3">
            <a:alphaModFix/>
          </a:blip>
          <a:stretch>
            <a:fillRect/>
          </a:stretch>
        </p:blipFill>
        <p:spPr>
          <a:xfrm>
            <a:off x="0" y="92021"/>
            <a:ext cx="9144001" cy="49594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Topic Experimentation</a:t>
            </a:r>
          </a:p>
        </p:txBody>
      </p:sp>
      <p:sp>
        <p:nvSpPr>
          <p:cNvPr id="155" name="Shape 155"/>
          <p:cNvSpPr txBox="1"/>
          <p:nvPr>
            <p:ph idx="1" type="body"/>
          </p:nvPr>
        </p:nvSpPr>
        <p:spPr>
          <a:xfrm>
            <a:off x="311700" y="1152475"/>
            <a:ext cx="3687300" cy="34164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Find most and least specific/polarized/objective topic</a:t>
            </a:r>
          </a:p>
          <a:p>
            <a:pPr indent="0" lvl="0" marL="0">
              <a:spcBef>
                <a:spcPts val="0"/>
              </a:spcBef>
              <a:buNone/>
            </a:pPr>
            <a:r>
              <a:rPr lang="en">
                <a:latin typeface="Impact"/>
                <a:ea typeface="Impact"/>
                <a:cs typeface="Impact"/>
                <a:sym typeface="Impact"/>
              </a:rPr>
              <a:t>Unsupervised, LDA-based n-gram model</a:t>
            </a:r>
          </a:p>
          <a:p>
            <a:pPr indent="0" lvl="0" marL="0">
              <a:spcBef>
                <a:spcPts val="0"/>
              </a:spcBef>
              <a:buNone/>
            </a:pPr>
            <a:r>
              <a:rPr lang="en">
                <a:latin typeface="Impact"/>
                <a:ea typeface="Impact"/>
                <a:cs typeface="Impact"/>
                <a:sym typeface="Impact"/>
              </a:rPr>
              <a:t>Filter topics by “bias” (framing bias)</a:t>
            </a:r>
          </a:p>
          <a:p>
            <a:pPr indent="0" lvl="0" marL="0">
              <a:spcBef>
                <a:spcPts val="0"/>
              </a:spcBef>
              <a:buNone/>
            </a:pPr>
            <a:r>
              <a:rPr lang="en">
                <a:latin typeface="Impact"/>
                <a:ea typeface="Impact"/>
                <a:cs typeface="Impact"/>
                <a:sym typeface="Impact"/>
              </a:rPr>
              <a:t>Statistical tricks -- isolate </a:t>
            </a:r>
            <a:r>
              <a:rPr lang="en">
                <a:latin typeface="Impact"/>
                <a:ea typeface="Impact"/>
                <a:cs typeface="Impact"/>
                <a:sym typeface="Impact"/>
              </a:rPr>
              <a:t>significant</a:t>
            </a:r>
            <a:r>
              <a:rPr lang="en">
                <a:latin typeface="Impact"/>
                <a:ea typeface="Impact"/>
                <a:cs typeface="Impact"/>
                <a:sym typeface="Impact"/>
              </a:rPr>
              <a:t> phrases and n-grams, etc.</a:t>
            </a:r>
          </a:p>
        </p:txBody>
      </p:sp>
      <p:sp>
        <p:nvSpPr>
          <p:cNvPr id="156" name="Shape 156"/>
          <p:cNvSpPr txBox="1"/>
          <p:nvPr>
            <p:ph idx="2" type="body"/>
          </p:nvPr>
        </p:nvSpPr>
        <p:spPr>
          <a:xfrm>
            <a:off x="4832400" y="1152475"/>
            <a:ext cx="39999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Screen Shot 2017-10-19 at 11.02.49 PM.png" id="157" name="Shape 157"/>
          <p:cNvPicPr preferRelativeResize="0"/>
          <p:nvPr/>
        </p:nvPicPr>
        <p:blipFill>
          <a:blip r:embed="rId3">
            <a:alphaModFix/>
          </a:blip>
          <a:stretch>
            <a:fillRect/>
          </a:stretch>
        </p:blipFill>
        <p:spPr>
          <a:xfrm>
            <a:off x="3917700" y="512050"/>
            <a:ext cx="5169400" cy="431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Not bad -- fun results</a:t>
            </a:r>
          </a:p>
        </p:txBody>
      </p:sp>
      <p:sp>
        <p:nvSpPr>
          <p:cNvPr id="163" name="Shape 163"/>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4" name="Shape 164"/>
          <p:cNvSpPr txBox="1"/>
          <p:nvPr>
            <p:ph idx="2" type="body"/>
          </p:nvPr>
        </p:nvSpPr>
        <p:spPr>
          <a:xfrm>
            <a:off x="4832400" y="1152475"/>
            <a:ext cx="39999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Screen Shot 2017-10-19 at 11.40.11 PM.png" id="165" name="Shape 165"/>
          <p:cNvPicPr preferRelativeResize="0"/>
          <p:nvPr/>
        </p:nvPicPr>
        <p:blipFill>
          <a:blip r:embed="rId3">
            <a:alphaModFix/>
          </a:blip>
          <a:stretch>
            <a:fillRect/>
          </a:stretch>
        </p:blipFill>
        <p:spPr>
          <a:xfrm>
            <a:off x="0" y="497266"/>
            <a:ext cx="9144001" cy="41489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1" name="Shape 171"/>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2" name="Shape 172"/>
          <p:cNvSpPr txBox="1"/>
          <p:nvPr>
            <p:ph idx="2" type="body"/>
          </p:nvPr>
        </p:nvSpPr>
        <p:spPr>
          <a:xfrm>
            <a:off x="4832400" y="1152475"/>
            <a:ext cx="39999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Screen Shot 2017-10-19 at 11.41.19 PM.png" id="173" name="Shape 173"/>
          <p:cNvPicPr preferRelativeResize="0"/>
          <p:nvPr/>
        </p:nvPicPr>
        <p:blipFill>
          <a:blip r:embed="rId3">
            <a:alphaModFix/>
          </a:blip>
          <a:stretch>
            <a:fillRect/>
          </a:stretch>
        </p:blipFill>
        <p:spPr>
          <a:xfrm>
            <a:off x="0" y="341120"/>
            <a:ext cx="9144000" cy="44612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240050" y="111775"/>
            <a:ext cx="8520600" cy="572700"/>
          </a:xfrm>
          <a:prstGeom prst="rect">
            <a:avLst/>
          </a:prstGeom>
        </p:spPr>
        <p:txBody>
          <a:bodyPr anchorCtr="0" anchor="t" bIns="91425" lIns="91425" rIns="91425" wrap="square" tIns="91425">
            <a:noAutofit/>
          </a:bodyPr>
          <a:lstStyle/>
          <a:p>
            <a:pPr indent="0" lvl="0" marL="0">
              <a:spcBef>
                <a:spcPts val="0"/>
              </a:spcBef>
              <a:buNone/>
            </a:pPr>
            <a:r>
              <a:rPr lang="en"/>
              <a:t>Measuring information gain</a:t>
            </a:r>
          </a:p>
        </p:txBody>
      </p:sp>
      <p:sp>
        <p:nvSpPr>
          <p:cNvPr id="179" name="Shape 179"/>
          <p:cNvSpPr txBox="1"/>
          <p:nvPr>
            <p:ph idx="1" type="body"/>
          </p:nvPr>
        </p:nvSpPr>
        <p:spPr>
          <a:xfrm>
            <a:off x="285900" y="619450"/>
            <a:ext cx="8572200" cy="1432200"/>
          </a:xfrm>
          <a:prstGeom prst="rect">
            <a:avLst/>
          </a:prstGeom>
        </p:spPr>
        <p:txBody>
          <a:bodyPr anchorCtr="0" anchor="t" bIns="91425" lIns="91425" rIns="91425" wrap="square" tIns="91425">
            <a:noAutofit/>
          </a:bodyPr>
          <a:lstStyle/>
          <a:p>
            <a:pPr indent="0" lvl="0" marL="0">
              <a:spcBef>
                <a:spcPts val="0"/>
              </a:spcBef>
              <a:buNone/>
            </a:pPr>
            <a:r>
              <a:rPr lang="en" sz="1200">
                <a:solidFill>
                  <a:srgbClr val="000000"/>
                </a:solidFill>
                <a:latin typeface="Impact"/>
                <a:ea typeface="Impact"/>
                <a:cs typeface="Impact"/>
                <a:sym typeface="Impact"/>
              </a:rPr>
              <a:t>Can we measure not only subjectivity and specificity, but information gain?</a:t>
            </a:r>
          </a:p>
          <a:p>
            <a:pPr indent="0" lvl="0" marL="0">
              <a:spcBef>
                <a:spcPts val="0"/>
              </a:spcBef>
              <a:buNone/>
            </a:pPr>
            <a:r>
              <a:rPr lang="en" sz="1200">
                <a:solidFill>
                  <a:srgbClr val="000000"/>
                </a:solidFill>
                <a:highlight>
                  <a:srgbClr val="FFFFFF"/>
                </a:highlight>
                <a:latin typeface="Impact"/>
                <a:ea typeface="Impact"/>
                <a:cs typeface="Impact"/>
                <a:sym typeface="Impact"/>
              </a:rPr>
              <a:t>Calculate an overall "</a:t>
            </a:r>
            <a:r>
              <a:rPr i="1" lang="en" sz="1200">
                <a:solidFill>
                  <a:srgbClr val="000000"/>
                </a:solidFill>
                <a:highlight>
                  <a:srgbClr val="FFFFFF"/>
                </a:highlight>
                <a:latin typeface="Impact"/>
                <a:ea typeface="Impact"/>
                <a:cs typeface="Impact"/>
                <a:sym typeface="Impact"/>
              </a:rPr>
              <a:t>strength of signal</a:t>
            </a:r>
            <a:r>
              <a:rPr lang="en" sz="1200">
                <a:solidFill>
                  <a:srgbClr val="000000"/>
                </a:solidFill>
                <a:highlight>
                  <a:srgbClr val="FFFFFF"/>
                </a:highlight>
                <a:latin typeface="Impact"/>
                <a:ea typeface="Impact"/>
                <a:cs typeface="Impact"/>
                <a:sym typeface="Impact"/>
              </a:rPr>
              <a:t>" index based on the overall information gain of the phrase relative to the entire debate performance.</a:t>
            </a:r>
          </a:p>
          <a:p>
            <a:pPr indent="-69850" lvl="0" marL="0">
              <a:spcBef>
                <a:spcPts val="0"/>
              </a:spcBef>
              <a:buClr>
                <a:schemeClr val="dk1"/>
              </a:buClr>
              <a:buSzPts val="1100"/>
              <a:buFont typeface="Arial"/>
              <a:buNone/>
            </a:pPr>
            <a:r>
              <a:rPr lang="en" sz="1200">
                <a:solidFill>
                  <a:srgbClr val="000000"/>
                </a:solidFill>
                <a:highlight>
                  <a:srgbClr val="FFFFFF"/>
                </a:highlight>
                <a:latin typeface="Impact"/>
                <a:ea typeface="Impact"/>
                <a:cs typeface="Impact"/>
                <a:sym typeface="Impact"/>
              </a:rPr>
              <a:t>Group the significant phrases by speaker and rank the phrase's overall importance to the candidate's message.</a:t>
            </a:r>
          </a:p>
          <a:p>
            <a:pPr indent="0" lvl="0" marL="0">
              <a:spcBef>
                <a:spcPts val="0"/>
              </a:spcBef>
              <a:buNone/>
            </a:pPr>
            <a:r>
              <a:t/>
            </a:r>
            <a:endParaRPr sz="1200">
              <a:solidFill>
                <a:srgbClr val="000000"/>
              </a:solidFill>
              <a:highlight>
                <a:srgbClr val="FFFFFF"/>
              </a:highlight>
              <a:latin typeface="Impact"/>
              <a:ea typeface="Impact"/>
              <a:cs typeface="Impact"/>
              <a:sym typeface="Impact"/>
            </a:endParaRPr>
          </a:p>
          <a:p>
            <a:pPr indent="0" lvl="0" marL="0">
              <a:spcBef>
                <a:spcPts val="0"/>
              </a:spcBef>
              <a:buNone/>
            </a:pPr>
            <a:r>
              <a:t/>
            </a:r>
            <a:endParaRPr sz="1200">
              <a:solidFill>
                <a:srgbClr val="000000"/>
              </a:solidFill>
              <a:highlight>
                <a:srgbClr val="FFFFFF"/>
              </a:highlight>
              <a:latin typeface="Impact"/>
              <a:ea typeface="Impact"/>
              <a:cs typeface="Impact"/>
              <a:sym typeface="Impact"/>
            </a:endParaRPr>
          </a:p>
        </p:txBody>
      </p:sp>
      <p:pic>
        <p:nvPicPr>
          <p:cNvPr descr="Screen Shot 2017-10-19 at 11.50.24 PM.png" id="180" name="Shape 180"/>
          <p:cNvPicPr preferRelativeResize="0"/>
          <p:nvPr/>
        </p:nvPicPr>
        <p:blipFill rotWithShape="1">
          <a:blip r:embed="rId3">
            <a:alphaModFix/>
          </a:blip>
          <a:srcRect b="8709" l="0" r="0" t="0"/>
          <a:stretch/>
        </p:blipFill>
        <p:spPr>
          <a:xfrm>
            <a:off x="382025" y="2262100"/>
            <a:ext cx="8379951" cy="2881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descr="Screen Shot 2017-10-19 at 11.25.20 PM.png" id="185" name="Shape 185"/>
          <p:cNvPicPr preferRelativeResize="0"/>
          <p:nvPr/>
        </p:nvPicPr>
        <p:blipFill>
          <a:blip r:embed="rId3">
            <a:alphaModFix/>
          </a:blip>
          <a:stretch>
            <a:fillRect/>
          </a:stretch>
        </p:blipFill>
        <p:spPr>
          <a:xfrm>
            <a:off x="383350" y="0"/>
            <a:ext cx="8377298"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Contact info</a:t>
            </a:r>
          </a:p>
        </p:txBody>
      </p:sp>
      <p:sp>
        <p:nvSpPr>
          <p:cNvPr id="62" name="Shape 6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u="sng">
                <a:solidFill>
                  <a:schemeClr val="hlink"/>
                </a:solidFill>
                <a:latin typeface="Impact"/>
                <a:ea typeface="Impact"/>
                <a:cs typeface="Impact"/>
                <a:sym typeface="Impact"/>
                <a:hlinkClick r:id="rId3"/>
              </a:rPr>
              <a:t>rob@lingistic.com</a:t>
            </a:r>
          </a:p>
          <a:p>
            <a:pPr indent="0" lvl="0" marL="0">
              <a:spcBef>
                <a:spcPts val="0"/>
              </a:spcBef>
              <a:buNone/>
            </a:pPr>
            <a:r>
              <a:rPr lang="en" u="sng">
                <a:solidFill>
                  <a:schemeClr val="hlink"/>
                </a:solidFill>
                <a:latin typeface="Impact"/>
                <a:ea typeface="Impact"/>
                <a:cs typeface="Impact"/>
                <a:sym typeface="Impact"/>
                <a:hlinkClick r:id="rId4"/>
              </a:rPr>
              <a:t>http://howbiased.com</a:t>
            </a:r>
          </a:p>
          <a:p>
            <a:pPr indent="0" lvl="0" marL="0">
              <a:spcBef>
                <a:spcPts val="0"/>
              </a:spcBef>
              <a:buNone/>
            </a:pPr>
            <a:r>
              <a:rPr lang="en" u="sng">
                <a:solidFill>
                  <a:schemeClr val="hlink"/>
                </a:solidFill>
                <a:latin typeface="Impact"/>
                <a:ea typeface="Impact"/>
                <a:cs typeface="Impact"/>
                <a:sym typeface="Impact"/>
                <a:hlinkClick r:id="rId5"/>
              </a:rPr>
              <a:t>http://lingistic.com</a:t>
            </a:r>
          </a:p>
          <a:p>
            <a:pPr indent="0" lvl="0" marL="0">
              <a:spcBef>
                <a:spcPts val="0"/>
              </a:spcBef>
              <a:buNone/>
            </a:pPr>
            <a:r>
              <a:t/>
            </a:r>
            <a:endParaRPr>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First Prototype: Chrome Extension</a:t>
            </a:r>
          </a:p>
        </p:txBody>
      </p:sp>
      <p:sp>
        <p:nvSpPr>
          <p:cNvPr id="191" name="Shape 191"/>
          <p:cNvSpPr txBox="1"/>
          <p:nvPr>
            <p:ph idx="1" type="body"/>
          </p:nvPr>
        </p:nvSpPr>
        <p:spPr>
          <a:xfrm>
            <a:off x="311700" y="1017725"/>
            <a:ext cx="8295900" cy="3416400"/>
          </a:xfrm>
          <a:prstGeom prst="rect">
            <a:avLst/>
          </a:prstGeom>
        </p:spPr>
        <p:txBody>
          <a:bodyPr anchorCtr="0" anchor="t" bIns="91425" lIns="91425" rIns="91425" wrap="square" tIns="91425">
            <a:noAutofit/>
          </a:bodyPr>
          <a:lstStyle/>
          <a:p>
            <a:pPr indent="-381000" lvl="0" marL="457200" rtl="0">
              <a:spcBef>
                <a:spcPts val="0"/>
              </a:spcBef>
              <a:buSzPts val="2400"/>
              <a:buFont typeface="Impact"/>
              <a:buChar char="●"/>
            </a:pPr>
            <a:r>
              <a:rPr lang="en" sz="2400">
                <a:latin typeface="Impact"/>
                <a:ea typeface="Impact"/>
                <a:cs typeface="Impact"/>
                <a:sym typeface="Impact"/>
              </a:rPr>
              <a:t>Bootstrapped via subjectivity/polarity/opinion lexicons</a:t>
            </a:r>
          </a:p>
          <a:p>
            <a:pPr indent="457200" lvl="0" marL="0" rtl="0">
              <a:spcBef>
                <a:spcPts val="0"/>
              </a:spcBef>
              <a:buNone/>
            </a:pPr>
            <a:r>
              <a:rPr lang="en" sz="1800">
                <a:latin typeface="Impact"/>
                <a:ea typeface="Impact"/>
                <a:cs typeface="Impact"/>
                <a:sym typeface="Impact"/>
              </a:rPr>
              <a:t>Opinion lexicon from Liu et al. (2005)</a:t>
            </a:r>
          </a:p>
          <a:p>
            <a:pPr indent="457200" lvl="0" marL="0" rtl="0">
              <a:spcBef>
                <a:spcPts val="0"/>
              </a:spcBef>
              <a:buNone/>
            </a:pPr>
            <a:r>
              <a:rPr lang="en" sz="1800">
                <a:latin typeface="Impact"/>
                <a:ea typeface="Impact"/>
                <a:cs typeface="Impact"/>
                <a:sym typeface="Impact"/>
              </a:rPr>
              <a:t>Lexicon of subjective words from Riloff and Wiebe (2003)</a:t>
            </a:r>
          </a:p>
          <a:p>
            <a:pPr indent="457200" lvl="0" marL="0" rtl="0">
              <a:spcBef>
                <a:spcPts val="0"/>
              </a:spcBef>
              <a:buNone/>
            </a:pPr>
            <a:r>
              <a:t/>
            </a:r>
            <a:endParaRPr sz="1800">
              <a:latin typeface="Impact"/>
              <a:ea typeface="Impact"/>
              <a:cs typeface="Impact"/>
              <a:sym typeface="Impact"/>
            </a:endParaRPr>
          </a:p>
          <a:p>
            <a:pPr indent="-381000" lvl="0" marL="457200" rtl="0">
              <a:spcBef>
                <a:spcPts val="0"/>
              </a:spcBef>
              <a:spcAft>
                <a:spcPts val="0"/>
              </a:spcAft>
              <a:buSzPts val="2400"/>
              <a:buFont typeface="Impact"/>
              <a:buChar char="●"/>
            </a:pPr>
            <a:r>
              <a:rPr lang="en" sz="2400">
                <a:latin typeface="Impact"/>
                <a:ea typeface="Impact"/>
                <a:cs typeface="Impact"/>
                <a:sym typeface="Impact"/>
              </a:rPr>
              <a:t>Common features: “I believe,” “unlikely,” etc.</a:t>
            </a:r>
          </a:p>
          <a:p>
            <a:pPr indent="-381000" lvl="0" marL="457200">
              <a:spcBef>
                <a:spcPts val="0"/>
              </a:spcBef>
              <a:buSzPts val="2400"/>
              <a:buFont typeface="Impact"/>
              <a:buChar char="●"/>
            </a:pPr>
            <a:r>
              <a:rPr lang="en" sz="2400">
                <a:latin typeface="Impact"/>
                <a:ea typeface="Impact"/>
                <a:cs typeface="Impact"/>
                <a:sym typeface="Impact"/>
              </a:rPr>
              <a:t>Mostly off the shelf models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Chrome extension -- model features</a:t>
            </a:r>
          </a:p>
        </p:txBody>
      </p:sp>
      <p:sp>
        <p:nvSpPr>
          <p:cNvPr id="197" name="Shape 197"/>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SVM-based</a:t>
            </a:r>
          </a:p>
          <a:p>
            <a:pPr indent="0" lvl="0" marL="0">
              <a:spcBef>
                <a:spcPts val="0"/>
              </a:spcBef>
              <a:buNone/>
            </a:pPr>
            <a:r>
              <a:rPr lang="en">
                <a:latin typeface="Impact"/>
                <a:ea typeface="Impact"/>
                <a:cs typeface="Impact"/>
                <a:sym typeface="Impact"/>
              </a:rPr>
              <a:t>Context-specific ngram/unigram features</a:t>
            </a:r>
          </a:p>
          <a:p>
            <a:pPr indent="0" lvl="0" marL="0">
              <a:spcBef>
                <a:spcPts val="0"/>
              </a:spcBef>
              <a:buNone/>
            </a:pPr>
            <a:r>
              <a:rPr lang="en">
                <a:latin typeface="Impact"/>
                <a:ea typeface="Impact"/>
                <a:cs typeface="Impact"/>
                <a:sym typeface="Impact"/>
              </a:rPr>
              <a:t>Polarity/Subjectivity/Specificity features</a:t>
            </a:r>
          </a:p>
          <a:p>
            <a:pPr indent="0" lvl="0" marL="0">
              <a:spcBef>
                <a:spcPts val="0"/>
              </a:spcBef>
              <a:buNone/>
            </a:pPr>
            <a:r>
              <a:rPr lang="en">
                <a:latin typeface="Impact"/>
                <a:ea typeface="Impact"/>
                <a:cs typeface="Impact"/>
                <a:sym typeface="Impact"/>
              </a:rPr>
              <a:t>Topic and keyword lexicons</a:t>
            </a:r>
          </a:p>
          <a:p>
            <a:pPr indent="0" lvl="0" marL="0">
              <a:spcBef>
                <a:spcPts val="0"/>
              </a:spcBef>
              <a:buNone/>
            </a:pPr>
            <a:r>
              <a:rPr lang="en">
                <a:latin typeface="Impact"/>
                <a:ea typeface="Impact"/>
                <a:cs typeface="Impact"/>
                <a:sym typeface="Impact"/>
              </a:rPr>
              <a:t>100,000+ crowd-sourced articles</a:t>
            </a:r>
          </a:p>
          <a:p>
            <a:pPr indent="0" lvl="0" marL="0">
              <a:spcBef>
                <a:spcPts val="0"/>
              </a:spcBef>
              <a:buNone/>
            </a:pPr>
            <a:r>
              <a:rPr lang="en">
                <a:latin typeface="Impact"/>
                <a:ea typeface="Impact"/>
                <a:cs typeface="Impact"/>
                <a:sym typeface="Impact"/>
              </a:rPr>
              <a:t>Wikipedia corpus (NPOV articles)</a:t>
            </a:r>
          </a:p>
        </p:txBody>
      </p:sp>
      <p:pic>
        <p:nvPicPr>
          <p:cNvPr descr="Screen Shot 2017-10-20 at 12.05.34 AM.png" id="198" name="Shape 198"/>
          <p:cNvPicPr preferRelativeResize="0"/>
          <p:nvPr/>
        </p:nvPicPr>
        <p:blipFill>
          <a:blip r:embed="rId3">
            <a:alphaModFix/>
          </a:blip>
          <a:stretch>
            <a:fillRect/>
          </a:stretch>
        </p:blipFill>
        <p:spPr>
          <a:xfrm>
            <a:off x="3761913" y="1247925"/>
            <a:ext cx="5382086" cy="341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descr="Screen Shot 2017-10-20 at 9.53.22 AM.png" id="203" name="Shape 203"/>
          <p:cNvPicPr preferRelativeResize="0"/>
          <p:nvPr/>
        </p:nvPicPr>
        <p:blipFill>
          <a:blip r:embed="rId3">
            <a:alphaModFix/>
          </a:blip>
          <a:stretch>
            <a:fillRect/>
          </a:stretch>
        </p:blipFill>
        <p:spPr>
          <a:xfrm>
            <a:off x="0" y="1687557"/>
            <a:ext cx="9143998" cy="1768385"/>
          </a:xfrm>
          <a:prstGeom prst="rect">
            <a:avLst/>
          </a:prstGeom>
          <a:noFill/>
          <a:ln>
            <a:noFill/>
          </a:ln>
        </p:spPr>
      </p:pic>
      <p:sp>
        <p:nvSpPr>
          <p:cNvPr id="204" name="Shape 204"/>
          <p:cNvSpPr txBox="1"/>
          <p:nvPr/>
        </p:nvSpPr>
        <p:spPr>
          <a:xfrm>
            <a:off x="466300" y="1066850"/>
            <a:ext cx="6019500" cy="474900"/>
          </a:xfrm>
          <a:prstGeom prst="rect">
            <a:avLst/>
          </a:prstGeom>
          <a:noFill/>
          <a:ln>
            <a:noFill/>
          </a:ln>
        </p:spPr>
        <p:txBody>
          <a:bodyPr anchorCtr="0" anchor="t" bIns="91425" lIns="91425" rIns="91425" wrap="square" tIns="91425">
            <a:noAutofit/>
          </a:bodyPr>
          <a:lstStyle/>
          <a:p>
            <a:pPr indent="0" lvl="0" marL="0">
              <a:spcBef>
                <a:spcPts val="0"/>
              </a:spcBef>
              <a:buNone/>
            </a:pPr>
            <a:r>
              <a:rPr lang="en" sz="1800">
                <a:latin typeface="Impact"/>
                <a:ea typeface="Impact"/>
                <a:cs typeface="Impact"/>
                <a:sym typeface="Impact"/>
              </a:rPr>
              <a:t>Probably a good idea to test against wikipedia first</a:t>
            </a:r>
          </a:p>
        </p:txBody>
      </p:sp>
      <p:sp>
        <p:nvSpPr>
          <p:cNvPr id="205" name="Shape 205"/>
          <p:cNvSpPr/>
          <p:nvPr/>
        </p:nvSpPr>
        <p:spPr>
          <a:xfrm>
            <a:off x="1610875" y="3023925"/>
            <a:ext cx="1723800" cy="197700"/>
          </a:xfrm>
          <a:prstGeom prst="rect">
            <a:avLst/>
          </a:prstGeom>
          <a:solidFill>
            <a:srgbClr val="E6EE2B">
              <a:alpha val="48850"/>
            </a:srgbClr>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06" name="Shape 206"/>
          <p:cNvSpPr/>
          <p:nvPr/>
        </p:nvSpPr>
        <p:spPr>
          <a:xfrm>
            <a:off x="6386975" y="2289150"/>
            <a:ext cx="996300" cy="145200"/>
          </a:xfrm>
          <a:prstGeom prst="rect">
            <a:avLst/>
          </a:prstGeom>
          <a:solidFill>
            <a:srgbClr val="E6EE2B">
              <a:alpha val="48850"/>
            </a:srgbClr>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descr="Screen Shot 2017-10-19 at 1.44.18 PM.png" id="211" name="Shape 211"/>
          <p:cNvPicPr preferRelativeResize="0"/>
          <p:nvPr/>
        </p:nvPicPr>
        <p:blipFill rotWithShape="1">
          <a:blip r:embed="rId3">
            <a:alphaModFix/>
          </a:blip>
          <a:srcRect b="0" l="16268" r="0" t="0"/>
          <a:stretch/>
        </p:blipFill>
        <p:spPr>
          <a:xfrm>
            <a:off x="0" y="-5"/>
            <a:ext cx="9143998" cy="3814731"/>
          </a:xfrm>
          <a:prstGeom prst="rect">
            <a:avLst/>
          </a:prstGeom>
          <a:noFill/>
          <a:ln>
            <a:noFill/>
          </a:ln>
        </p:spPr>
      </p:pic>
      <p:sp>
        <p:nvSpPr>
          <p:cNvPr id="212" name="Shape 212"/>
          <p:cNvSpPr txBox="1"/>
          <p:nvPr/>
        </p:nvSpPr>
        <p:spPr>
          <a:xfrm>
            <a:off x="1536200" y="4340350"/>
            <a:ext cx="5535300" cy="5463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213" name="Shape 213"/>
          <p:cNvSpPr txBox="1"/>
          <p:nvPr/>
        </p:nvSpPr>
        <p:spPr>
          <a:xfrm>
            <a:off x="3974600" y="804650"/>
            <a:ext cx="1820700" cy="869700"/>
          </a:xfrm>
          <a:prstGeom prst="rect">
            <a:avLst/>
          </a:prstGeom>
          <a:solidFill>
            <a:schemeClr val="lt1"/>
          </a:solid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lgn="ctr">
              <a:spcBef>
                <a:spcPts val="0"/>
              </a:spcBef>
              <a:buNone/>
            </a:pPr>
            <a:r>
              <a:rPr lang="en" sz="1800">
                <a:latin typeface="Impact"/>
                <a:ea typeface="Impact"/>
                <a:cs typeface="Impact"/>
                <a:sym typeface="Impact"/>
              </a:rPr>
              <a:t>Not Bad</a:t>
            </a:r>
          </a:p>
        </p:txBody>
      </p:sp>
      <p:cxnSp>
        <p:nvCxnSpPr>
          <p:cNvPr id="214" name="Shape 214"/>
          <p:cNvCxnSpPr/>
          <p:nvPr/>
        </p:nvCxnSpPr>
        <p:spPr>
          <a:xfrm flipH="1" rot="10800000">
            <a:off x="4405375" y="1072950"/>
            <a:ext cx="1877700" cy="1950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20" name="Shape 22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Screen Shot 2017-10-19 at 11.59.13 PM.png" id="221" name="Shape 221"/>
          <p:cNvPicPr preferRelativeResize="0"/>
          <p:nvPr/>
        </p:nvPicPr>
        <p:blipFill>
          <a:blip r:embed="rId3">
            <a:alphaModFix/>
          </a:blip>
          <a:stretch>
            <a:fillRect/>
          </a:stretch>
        </p:blipFill>
        <p:spPr>
          <a:xfrm>
            <a:off x="0" y="456144"/>
            <a:ext cx="9144003" cy="4687364"/>
          </a:xfrm>
          <a:prstGeom prst="rect">
            <a:avLst/>
          </a:prstGeom>
          <a:noFill/>
          <a:ln>
            <a:noFill/>
          </a:ln>
        </p:spPr>
      </p:pic>
      <p:sp>
        <p:nvSpPr>
          <p:cNvPr id="222" name="Shape 222"/>
          <p:cNvSpPr txBox="1"/>
          <p:nvPr/>
        </p:nvSpPr>
        <p:spPr>
          <a:xfrm>
            <a:off x="2235200" y="138175"/>
            <a:ext cx="4681800" cy="5463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sz="1800">
              <a:latin typeface="Impact"/>
              <a:ea typeface="Impact"/>
              <a:cs typeface="Impact"/>
              <a:sym typeface="Impact"/>
            </a:endParaRPr>
          </a:p>
        </p:txBody>
      </p:sp>
      <p:sp>
        <p:nvSpPr>
          <p:cNvPr id="223" name="Shape 223"/>
          <p:cNvSpPr txBox="1"/>
          <p:nvPr/>
        </p:nvSpPr>
        <p:spPr>
          <a:xfrm>
            <a:off x="4250950" y="894075"/>
            <a:ext cx="1820700" cy="869700"/>
          </a:xfrm>
          <a:prstGeom prst="rect">
            <a:avLst/>
          </a:prstGeom>
          <a:solidFill>
            <a:schemeClr val="lt1"/>
          </a:solid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algn="ctr">
              <a:spcBef>
                <a:spcPts val="0"/>
              </a:spcBef>
              <a:buNone/>
            </a:pPr>
            <a:r>
              <a:rPr lang="en" sz="1800">
                <a:latin typeface="Impact"/>
                <a:ea typeface="Impact"/>
                <a:cs typeface="Impact"/>
                <a:sym typeface="Impact"/>
              </a:rPr>
              <a:t>OOPS</a:t>
            </a:r>
            <a:r>
              <a:rPr lang="en"/>
              <a:t>!</a:t>
            </a:r>
          </a:p>
        </p:txBody>
      </p:sp>
      <p:cxnSp>
        <p:nvCxnSpPr>
          <p:cNvPr id="224" name="Shape 224"/>
          <p:cNvCxnSpPr/>
          <p:nvPr/>
        </p:nvCxnSpPr>
        <p:spPr>
          <a:xfrm flipH="1" rot="10800000">
            <a:off x="4681725" y="1162375"/>
            <a:ext cx="1877700" cy="1950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Challenges	</a:t>
            </a:r>
          </a:p>
        </p:txBody>
      </p:sp>
      <p:sp>
        <p:nvSpPr>
          <p:cNvPr id="230" name="Shape 23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Turns out: stance detection is a difficult problem</a:t>
            </a:r>
          </a:p>
          <a:p>
            <a:pPr indent="0" lvl="0" marL="0">
              <a:spcBef>
                <a:spcPts val="0"/>
              </a:spcBef>
              <a:buNone/>
            </a:pPr>
            <a:r>
              <a:rPr lang="en">
                <a:latin typeface="Impact"/>
                <a:ea typeface="Impact"/>
                <a:cs typeface="Impact"/>
                <a:sym typeface="Impact"/>
              </a:rPr>
              <a:t>So is subjectivity. “I hate cancer.” Positive? Negative?</a:t>
            </a:r>
          </a:p>
          <a:p>
            <a:pPr indent="0" lvl="0" marL="0">
              <a:spcBef>
                <a:spcPts val="0"/>
              </a:spcBef>
              <a:buNone/>
            </a:pPr>
            <a:r>
              <a:t/>
            </a:r>
            <a:endParaRPr>
              <a:latin typeface="Impact"/>
              <a:ea typeface="Impact"/>
              <a:cs typeface="Impact"/>
              <a:sym typeface="Impact"/>
            </a:endParaRPr>
          </a:p>
          <a:p>
            <a:pPr indent="0" lvl="0" marL="0">
              <a:spcBef>
                <a:spcPts val="0"/>
              </a:spcBef>
              <a:buNone/>
            </a:pPr>
            <a:r>
              <a:rPr lang="en">
                <a:latin typeface="Impact"/>
                <a:ea typeface="Impact"/>
                <a:cs typeface="Impact"/>
                <a:sym typeface="Impact"/>
              </a:rPr>
              <a:t>Need more signal! Time for some research.</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Epistemological bias -- bidirectional!</a:t>
            </a:r>
          </a:p>
          <a:p>
            <a:pPr indent="0" lvl="0" marL="0">
              <a:spcBef>
                <a:spcPts val="0"/>
              </a:spcBef>
              <a:buNone/>
            </a:pPr>
            <a:r>
              <a:rPr lang="en">
                <a:latin typeface="Impact"/>
                <a:ea typeface="Impact"/>
                <a:cs typeface="Impact"/>
                <a:sym typeface="Impact"/>
              </a:rPr>
              <a:t>Casts doubt on things commonly assumed to be true, or presupposes </a:t>
            </a:r>
            <a:r>
              <a:rPr lang="en">
                <a:latin typeface="Impact"/>
                <a:ea typeface="Impact"/>
                <a:cs typeface="Impact"/>
                <a:sym typeface="Impact"/>
              </a:rPr>
              <a:t>about a proposition commonly assumed to be false. (Danescu-Niculescu-Mizil, Jurafsky, and Recasens, 2013)</a:t>
            </a:r>
          </a:p>
          <a:p>
            <a:pPr indent="0" lvl="0" marL="0">
              <a:spcBef>
                <a:spcPts val="0"/>
              </a:spcBef>
              <a:buNone/>
            </a:pPr>
            <a:r>
              <a:rPr lang="en">
                <a:latin typeface="Impact"/>
                <a:ea typeface="Impact"/>
                <a:cs typeface="Impact"/>
                <a:sym typeface="Impact"/>
              </a:rPr>
              <a:t>Harder, less “classic,” and humans are bad at detecting this kind of subtle bias.</a:t>
            </a:r>
          </a:p>
          <a:p>
            <a:pPr indent="0" lvl="0" marL="0">
              <a:spcBef>
                <a:spcPts val="0"/>
              </a:spcBef>
              <a:buNone/>
            </a:pPr>
            <a:r>
              <a:rPr lang="en">
                <a:latin typeface="Impact"/>
                <a:ea typeface="Impact"/>
                <a:cs typeface="Impact"/>
                <a:sym typeface="Impact"/>
              </a:rPr>
              <a:t>Plenty of prior literature (see appendix)</a:t>
            </a:r>
          </a:p>
          <a:p>
            <a:pPr indent="0" lvl="0" marL="0">
              <a:spcBef>
                <a:spcPts val="0"/>
              </a:spcBef>
              <a:buNone/>
            </a:pPr>
            <a:r>
              <a:t/>
            </a:r>
            <a:endParaRPr/>
          </a:p>
        </p:txBody>
      </p:sp>
      <p:sp>
        <p:nvSpPr>
          <p:cNvPr id="236" name="Shape 23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latin typeface="Impact"/>
                <a:ea typeface="Impact"/>
                <a:cs typeface="Impact"/>
                <a:sym typeface="Impact"/>
              </a:rPr>
              <a:t>Signal boosting -- Epistemologically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Factive verbs</a:t>
            </a:r>
          </a:p>
        </p:txBody>
      </p:sp>
      <p:sp>
        <p:nvSpPr>
          <p:cNvPr id="242" name="Shape 24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t> </a:t>
            </a:r>
            <a:r>
              <a:rPr lang="en">
                <a:latin typeface="Impact"/>
                <a:ea typeface="Impact"/>
                <a:cs typeface="Impact"/>
                <a:sym typeface="Impact"/>
              </a:rPr>
              <a:t>(Kiparsky and Kiparsky, 1970)</a:t>
            </a:r>
          </a:p>
          <a:p>
            <a:pPr indent="-342900" lvl="0" marL="457200">
              <a:spcBef>
                <a:spcPts val="0"/>
              </a:spcBef>
              <a:buSzPts val="1800"/>
              <a:buFont typeface="Impact"/>
              <a:buChar char="●"/>
            </a:pPr>
            <a:r>
              <a:rPr lang="en">
                <a:latin typeface="Impact"/>
                <a:ea typeface="Impact"/>
                <a:cs typeface="Impact"/>
                <a:sym typeface="Impact"/>
              </a:rPr>
              <a:t>presuppose the truth of their complement clause.</a:t>
            </a:r>
          </a:p>
        </p:txBody>
      </p:sp>
      <p:pic>
        <p:nvPicPr>
          <p:cNvPr descr="Screen Shot 2017-10-20 at 12.13.48 AM.png" id="243" name="Shape 243"/>
          <p:cNvPicPr preferRelativeResize="0"/>
          <p:nvPr/>
        </p:nvPicPr>
        <p:blipFill>
          <a:blip r:embed="rId3">
            <a:alphaModFix/>
          </a:blip>
          <a:stretch>
            <a:fillRect/>
          </a:stretch>
        </p:blipFill>
        <p:spPr>
          <a:xfrm>
            <a:off x="0" y="2541255"/>
            <a:ext cx="9143998" cy="1702889"/>
          </a:xfrm>
          <a:prstGeom prst="rect">
            <a:avLst/>
          </a:prstGeom>
          <a:noFill/>
          <a:ln>
            <a:noFill/>
          </a:ln>
        </p:spPr>
      </p:pic>
      <p:sp>
        <p:nvSpPr>
          <p:cNvPr id="244" name="Shape 244"/>
          <p:cNvSpPr/>
          <p:nvPr/>
        </p:nvSpPr>
        <p:spPr>
          <a:xfrm>
            <a:off x="4689850" y="3361275"/>
            <a:ext cx="1414200" cy="572700"/>
          </a:xfrm>
          <a:prstGeom prst="rect">
            <a:avLst/>
          </a:prstGeom>
          <a:solidFill>
            <a:srgbClr val="E6EE2B">
              <a:alpha val="48850"/>
            </a:srgbClr>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Entailments</a:t>
            </a:r>
          </a:p>
        </p:txBody>
      </p:sp>
      <p:sp>
        <p:nvSpPr>
          <p:cNvPr id="250" name="Shape 25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The truth of one thing follows naturally from the other</a:t>
            </a:r>
          </a:p>
          <a:p>
            <a:pPr indent="0" lvl="0" marL="0">
              <a:spcBef>
                <a:spcPts val="0"/>
              </a:spcBef>
              <a:buNone/>
            </a:pPr>
            <a:r>
              <a:rPr lang="en">
                <a:latin typeface="Impact"/>
                <a:ea typeface="Impact"/>
                <a:cs typeface="Impact"/>
                <a:sym typeface="Impact"/>
              </a:rPr>
              <a:t>Lexicon: Shallow and syntactic entailments from Berant et al. (2012)</a:t>
            </a:r>
          </a:p>
          <a:p>
            <a:pPr indent="0" lvl="0" marL="0">
              <a:spcBef>
                <a:spcPts val="0"/>
              </a:spcBef>
              <a:buNone/>
            </a:pPr>
            <a:r>
              <a:t/>
            </a:r>
            <a:endParaRPr/>
          </a:p>
        </p:txBody>
      </p:sp>
      <p:pic>
        <p:nvPicPr>
          <p:cNvPr descr="Screen Shot 2017-10-20 at 9.24.51 AM.png" id="251" name="Shape 251"/>
          <p:cNvPicPr preferRelativeResize="0"/>
          <p:nvPr/>
        </p:nvPicPr>
        <p:blipFill>
          <a:blip r:embed="rId3">
            <a:alphaModFix/>
          </a:blip>
          <a:stretch>
            <a:fillRect/>
          </a:stretch>
        </p:blipFill>
        <p:spPr>
          <a:xfrm>
            <a:off x="0" y="2275918"/>
            <a:ext cx="9144001" cy="2414515"/>
          </a:xfrm>
          <a:prstGeom prst="rect">
            <a:avLst/>
          </a:prstGeom>
          <a:noFill/>
          <a:ln>
            <a:noFill/>
          </a:ln>
        </p:spPr>
      </p:pic>
      <p:sp>
        <p:nvSpPr>
          <p:cNvPr id="252" name="Shape 252"/>
          <p:cNvSpPr/>
          <p:nvPr/>
        </p:nvSpPr>
        <p:spPr>
          <a:xfrm>
            <a:off x="1226650" y="3200475"/>
            <a:ext cx="2306100" cy="666600"/>
          </a:xfrm>
          <a:prstGeom prst="rect">
            <a:avLst/>
          </a:prstGeom>
          <a:solidFill>
            <a:srgbClr val="E6EE2B">
              <a:alpha val="48850"/>
            </a:srgbClr>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Assertive Verbs</a:t>
            </a:r>
          </a:p>
        </p:txBody>
      </p:sp>
      <p:sp>
        <p:nvSpPr>
          <p:cNvPr id="258" name="Shape 25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Cast doubt on the certainty of their </a:t>
            </a:r>
            <a:r>
              <a:rPr lang="en">
                <a:latin typeface="Impact"/>
                <a:ea typeface="Impact"/>
                <a:cs typeface="Impact"/>
                <a:sym typeface="Impact"/>
              </a:rPr>
              <a:t>complement</a:t>
            </a:r>
            <a:r>
              <a:rPr lang="en">
                <a:latin typeface="Impact"/>
                <a:ea typeface="Impact"/>
                <a:cs typeface="Impact"/>
                <a:sym typeface="Impact"/>
              </a:rPr>
              <a:t> clause</a:t>
            </a:r>
          </a:p>
        </p:txBody>
      </p:sp>
      <p:pic>
        <p:nvPicPr>
          <p:cNvPr descr="Screen Shot 2017-10-20 at 12.25.06 AM.png" id="259" name="Shape 259"/>
          <p:cNvPicPr preferRelativeResize="0"/>
          <p:nvPr/>
        </p:nvPicPr>
        <p:blipFill>
          <a:blip r:embed="rId3">
            <a:alphaModFix/>
          </a:blip>
          <a:stretch>
            <a:fillRect/>
          </a:stretch>
        </p:blipFill>
        <p:spPr>
          <a:xfrm>
            <a:off x="65025" y="2028226"/>
            <a:ext cx="9144000" cy="1664898"/>
          </a:xfrm>
          <a:prstGeom prst="rect">
            <a:avLst/>
          </a:prstGeom>
          <a:noFill/>
          <a:ln>
            <a:noFill/>
          </a:ln>
        </p:spPr>
      </p:pic>
      <p:sp>
        <p:nvSpPr>
          <p:cNvPr id="260" name="Shape 260"/>
          <p:cNvSpPr/>
          <p:nvPr/>
        </p:nvSpPr>
        <p:spPr>
          <a:xfrm>
            <a:off x="3259325" y="2088900"/>
            <a:ext cx="1731300" cy="572700"/>
          </a:xfrm>
          <a:prstGeom prst="rect">
            <a:avLst/>
          </a:prstGeom>
          <a:solidFill>
            <a:srgbClr val="E6EE2B">
              <a:alpha val="48850"/>
            </a:srgbClr>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68" name="Shape 6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Screen Shot 2017-10-20 at 10.46.07 AM.png" id="69" name="Shape 69"/>
          <p:cNvPicPr preferRelativeResize="0"/>
          <p:nvPr/>
        </p:nvPicPr>
        <p:blipFill>
          <a:blip r:embed="rId3">
            <a:alphaModFix/>
          </a:blip>
          <a:stretch>
            <a:fillRect/>
          </a:stretch>
        </p:blipFill>
        <p:spPr>
          <a:xfrm>
            <a:off x="291042" y="0"/>
            <a:ext cx="8561914" cy="514349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Hedges</a:t>
            </a:r>
          </a:p>
        </p:txBody>
      </p:sp>
      <p:sp>
        <p:nvSpPr>
          <p:cNvPr id="266" name="Shape 26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sz="2400">
                <a:solidFill>
                  <a:srgbClr val="666666"/>
                </a:solidFill>
                <a:latin typeface="Impact"/>
                <a:ea typeface="Impact"/>
                <a:cs typeface="Impact"/>
                <a:sym typeface="Impact"/>
              </a:rPr>
              <a:t>Hedges are used to reduce one’s commitment to the truth of a proposition, thus avoiding any bold predictions or statements (Danescu-Niculescu-Mizil, et. al 2013)</a:t>
            </a:r>
          </a:p>
        </p:txBody>
      </p:sp>
      <p:pic>
        <p:nvPicPr>
          <p:cNvPr descr="Screen Shot 2017-10-20 at 9.28.02 AM.png" id="267" name="Shape 267"/>
          <p:cNvPicPr preferRelativeResize="0"/>
          <p:nvPr/>
        </p:nvPicPr>
        <p:blipFill rotWithShape="1">
          <a:blip r:embed="rId3">
            <a:alphaModFix/>
          </a:blip>
          <a:srcRect b="31926" l="0" r="0" t="0"/>
          <a:stretch/>
        </p:blipFill>
        <p:spPr>
          <a:xfrm>
            <a:off x="0" y="3213951"/>
            <a:ext cx="9144001" cy="1809425"/>
          </a:xfrm>
          <a:prstGeom prst="rect">
            <a:avLst/>
          </a:prstGeom>
          <a:noFill/>
          <a:ln>
            <a:noFill/>
          </a:ln>
        </p:spPr>
      </p:pic>
      <p:sp>
        <p:nvSpPr>
          <p:cNvPr id="268" name="Shape 268"/>
          <p:cNvSpPr/>
          <p:nvPr/>
        </p:nvSpPr>
        <p:spPr>
          <a:xfrm>
            <a:off x="2326725" y="3925850"/>
            <a:ext cx="1968900" cy="539400"/>
          </a:xfrm>
          <a:prstGeom prst="rect">
            <a:avLst/>
          </a:prstGeom>
          <a:solidFill>
            <a:srgbClr val="E6EE2B">
              <a:alpha val="48850"/>
            </a:srgbClr>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descr="Closeup from the side of a hand pushing a knob on an audio mixer" id="273" name="Shape 273"/>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274" name="Shape 274"/>
          <p:cNvSpPr txBox="1"/>
          <p:nvPr>
            <p:ph type="title"/>
          </p:nvPr>
        </p:nvSpPr>
        <p:spPr>
          <a:xfrm>
            <a:off x="265500" y="1830600"/>
            <a:ext cx="4045200" cy="1482300"/>
          </a:xfrm>
          <a:prstGeom prst="rect">
            <a:avLst/>
          </a:prstGeom>
        </p:spPr>
        <p:txBody>
          <a:bodyPr anchorCtr="0" anchor="ctr" bIns="91425" lIns="91425" rIns="91425" wrap="square" tIns="91425">
            <a:noAutofit/>
          </a:bodyPr>
          <a:lstStyle/>
          <a:p>
            <a:pPr indent="0" lvl="0" marL="0" rtl="0">
              <a:spcBef>
                <a:spcPts val="0"/>
              </a:spcBef>
              <a:buNone/>
            </a:pPr>
            <a:r>
              <a:rPr lang="en">
                <a:solidFill>
                  <a:schemeClr val="lt1"/>
                </a:solidFill>
                <a:latin typeface="Impact"/>
                <a:ea typeface="Impact"/>
                <a:cs typeface="Impact"/>
                <a:sym typeface="Impact"/>
              </a:rPr>
              <a:t>Better bias detection</a:t>
            </a:r>
          </a:p>
        </p:txBody>
      </p:sp>
      <p:sp>
        <p:nvSpPr>
          <p:cNvPr id="275" name="Shape 275"/>
          <p:cNvSpPr txBox="1"/>
          <p:nvPr>
            <p:ph idx="2" type="body"/>
          </p:nvPr>
        </p:nvSpPr>
        <p:spPr>
          <a:xfrm>
            <a:off x="4939500" y="724200"/>
            <a:ext cx="3837000" cy="3695100"/>
          </a:xfrm>
          <a:prstGeom prst="rect">
            <a:avLst/>
          </a:prstGeom>
        </p:spPr>
        <p:txBody>
          <a:bodyPr anchorCtr="0" anchor="ctr" bIns="91425" lIns="91425" rIns="91425" wrap="square" tIns="91425">
            <a:noAutofit/>
          </a:bodyPr>
          <a:lstStyle/>
          <a:p>
            <a:pPr indent="0" lvl="0" marL="0">
              <a:spcBef>
                <a:spcPts val="0"/>
              </a:spcBef>
              <a:buNone/>
            </a:pPr>
            <a:r>
              <a:rPr lang="en" sz="2400">
                <a:latin typeface="Impact"/>
                <a:ea typeface="Impact"/>
                <a:cs typeface="Impact"/>
                <a:sym typeface="Impact"/>
              </a:rPr>
              <a:t>Subjectivity/Polarity features against hand-curated corpus was “OK” -- but lacked precision</a:t>
            </a:r>
          </a:p>
          <a:p>
            <a:pPr indent="0" lvl="0" marL="0">
              <a:spcBef>
                <a:spcPts val="0"/>
              </a:spcBef>
              <a:buNone/>
            </a:pPr>
            <a:r>
              <a:rPr lang="en" sz="2400">
                <a:latin typeface="Impact"/>
                <a:ea typeface="Impact"/>
                <a:cs typeface="Impact"/>
                <a:sym typeface="Impact"/>
              </a:rPr>
              <a:t>What if we add epistemological features?</a:t>
            </a:r>
          </a:p>
          <a:p>
            <a:pPr indent="0" lvl="0" marL="0" rtl="0">
              <a:spcBef>
                <a:spcPts val="0"/>
              </a:spcBef>
              <a:buNone/>
            </a:pPr>
            <a:r>
              <a:t/>
            </a:r>
            <a:endParaRPr sz="2400">
              <a:latin typeface="Impact"/>
              <a:ea typeface="Impact"/>
              <a:cs typeface="Impact"/>
              <a:sym typeface="Impac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nvSpPr>
        <p:spPr>
          <a:xfrm>
            <a:off x="4563150" y="572850"/>
            <a:ext cx="4119900" cy="39978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spcAft>
                <a:spcPts val="1000"/>
              </a:spcAft>
              <a:buNone/>
            </a:pPr>
            <a:r>
              <a:rPr b="1" i="1" lang="en" sz="1800">
                <a:solidFill>
                  <a:srgbClr val="FAFAFA"/>
                </a:solidFill>
                <a:latin typeface="Roboto"/>
                <a:ea typeface="Roboto"/>
                <a:cs typeface="Roboto"/>
                <a:sym typeface="Roboto"/>
              </a:rPr>
              <a:t>Show the audience you anticipated their questions. </a:t>
            </a:r>
          </a:p>
          <a:p>
            <a:pPr indent="0" lvl="0" marL="0" rtl="0">
              <a:lnSpc>
                <a:spcPct val="115000"/>
              </a:lnSpc>
              <a:spcBef>
                <a:spcPts val="0"/>
              </a:spcBef>
              <a:spcAft>
                <a:spcPts val="1000"/>
              </a:spcAft>
              <a:buNone/>
            </a:pPr>
            <a:r>
              <a:rPr i="1" lang="en" sz="1600">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p>
        </p:txBody>
      </p:sp>
      <p:sp>
        <p:nvSpPr>
          <p:cNvPr id="281" name="Shape 28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Wikipedia NPOV</a:t>
            </a:r>
          </a:p>
        </p:txBody>
      </p:sp>
      <p:sp>
        <p:nvSpPr>
          <p:cNvPr id="282" name="Shape 282"/>
          <p:cNvSpPr txBox="1"/>
          <p:nvPr>
            <p:ph idx="1" type="body"/>
          </p:nvPr>
        </p:nvSpPr>
        <p:spPr>
          <a:xfrm>
            <a:off x="311700" y="1152475"/>
            <a:ext cx="4831800" cy="3416400"/>
          </a:xfrm>
          <a:prstGeom prst="rect">
            <a:avLst/>
          </a:prstGeom>
        </p:spPr>
        <p:txBody>
          <a:bodyPr anchorCtr="0" anchor="t" bIns="91425" lIns="91425" rIns="91425" wrap="square" tIns="91425">
            <a:noAutofit/>
          </a:bodyPr>
          <a:lstStyle/>
          <a:p>
            <a:pPr indent="0" lvl="0" marL="0">
              <a:spcBef>
                <a:spcPts val="0"/>
              </a:spcBef>
              <a:buNone/>
            </a:pPr>
            <a:r>
              <a:rPr lang="en" sz="1800">
                <a:latin typeface="Impact"/>
                <a:ea typeface="Impact"/>
                <a:cs typeface="Impact"/>
                <a:sym typeface="Impact"/>
              </a:rPr>
              <a:t>~5 million revisions from “NPOV” tagged articles</a:t>
            </a:r>
          </a:p>
          <a:p>
            <a:pPr indent="0" lvl="0" marL="0">
              <a:spcBef>
                <a:spcPts val="0"/>
              </a:spcBef>
              <a:buNone/>
            </a:pPr>
            <a:r>
              <a:rPr lang="en"/>
              <a:t>Tokenize and split revisions</a:t>
            </a:r>
          </a:p>
          <a:p>
            <a:pPr indent="0" lvl="0" marL="0">
              <a:spcBef>
                <a:spcPts val="0"/>
              </a:spcBef>
              <a:buNone/>
            </a:pPr>
            <a:r>
              <a:rPr lang="en"/>
              <a:t>Mine actual NPOV edits (not spelling errors, etc.) based on revision comments</a:t>
            </a:r>
          </a:p>
          <a:p>
            <a:pPr indent="0" lvl="0" marL="0">
              <a:spcBef>
                <a:spcPts val="0"/>
              </a:spcBef>
              <a:buNone/>
            </a:pPr>
            <a:r>
              <a:rPr lang="en"/>
              <a:t>Diff revisions to identify words which were changed to remove NPOV label</a:t>
            </a:r>
          </a:p>
          <a:p>
            <a:pPr indent="0" lvl="0" marL="0">
              <a:spcBef>
                <a:spcPts val="0"/>
              </a:spcBef>
              <a:buNone/>
            </a:pPr>
            <a:r>
              <a:rPr lang="en"/>
              <a:t>Identify pranksters and trolls by creating reputation model (track back-and-forth edits, overridden edits, etc.)</a:t>
            </a:r>
          </a:p>
          <a:p>
            <a:pPr indent="0" lvl="0" marL="0">
              <a:spcBef>
                <a:spcPts val="0"/>
              </a:spcBef>
              <a:buNone/>
            </a:pPr>
            <a:r>
              <a:t/>
            </a:r>
            <a:endParaRPr/>
          </a:p>
        </p:txBody>
      </p:sp>
      <p:pic>
        <p:nvPicPr>
          <p:cNvPr descr="Wikipedia-logo-v2@2x.png" id="283" name="Shape 283"/>
          <p:cNvPicPr preferRelativeResize="0"/>
          <p:nvPr/>
        </p:nvPicPr>
        <p:blipFill>
          <a:blip r:embed="rId3">
            <a:alphaModFix/>
          </a:blip>
          <a:stretch>
            <a:fillRect/>
          </a:stretch>
        </p:blipFill>
        <p:spPr>
          <a:xfrm>
            <a:off x="5227175" y="1186863"/>
            <a:ext cx="3810000" cy="3476625"/>
          </a:xfrm>
          <a:prstGeom prst="rect">
            <a:avLst/>
          </a:prstGeom>
          <a:noFill/>
          <a:ln>
            <a:noFill/>
          </a:ln>
        </p:spPr>
      </p:pic>
      <p:pic>
        <p:nvPicPr>
          <p:cNvPr descr="Screen Shot 2017-10-20 at 10.03.20 AM.png" id="284" name="Shape 284"/>
          <p:cNvPicPr preferRelativeResize="0"/>
          <p:nvPr/>
        </p:nvPicPr>
        <p:blipFill>
          <a:blip r:embed="rId4">
            <a:alphaModFix/>
          </a:blip>
          <a:stretch>
            <a:fillRect/>
          </a:stretch>
        </p:blipFill>
        <p:spPr>
          <a:xfrm>
            <a:off x="0" y="10"/>
            <a:ext cx="9144003" cy="4915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Features</a:t>
            </a:r>
          </a:p>
        </p:txBody>
      </p:sp>
      <p:sp>
        <p:nvSpPr>
          <p:cNvPr id="290" name="Shape 290"/>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indent="0" lvl="0" marL="0">
              <a:spcBef>
                <a:spcPts val="0"/>
              </a:spcBef>
              <a:buNone/>
            </a:pPr>
            <a:r>
              <a:rPr lang="en"/>
              <a:t>~ 40 features</a:t>
            </a:r>
          </a:p>
          <a:p>
            <a:pPr indent="-317500" lvl="0" marL="457200" rtl="0">
              <a:spcBef>
                <a:spcPts val="0"/>
              </a:spcBef>
              <a:spcAft>
                <a:spcPts val="0"/>
              </a:spcAft>
              <a:buSzPts val="1400"/>
              <a:buChar char="●"/>
            </a:pPr>
            <a:r>
              <a:rPr lang="en"/>
              <a:t>polarity/subjectivity/specificity</a:t>
            </a:r>
          </a:p>
          <a:p>
            <a:pPr indent="-317500" lvl="0" marL="457200" rtl="0">
              <a:spcBef>
                <a:spcPts val="0"/>
              </a:spcBef>
              <a:spcAft>
                <a:spcPts val="0"/>
              </a:spcAft>
              <a:buSzPts val="1400"/>
              <a:buChar char="●"/>
            </a:pPr>
            <a:r>
              <a:rPr lang="en"/>
              <a:t>epistemological tokens</a:t>
            </a:r>
          </a:p>
          <a:p>
            <a:pPr indent="-317500" lvl="0" marL="457200" rtl="0">
              <a:spcBef>
                <a:spcPts val="0"/>
              </a:spcBef>
              <a:spcAft>
                <a:spcPts val="0"/>
              </a:spcAft>
              <a:buSzPts val="1400"/>
              <a:buChar char="●"/>
            </a:pPr>
            <a:r>
              <a:rPr lang="en"/>
              <a:t>topics and word-embeddings</a:t>
            </a:r>
          </a:p>
          <a:p>
            <a:pPr indent="-317500" lvl="0" marL="457200" rtl="0">
              <a:spcBef>
                <a:spcPts val="0"/>
              </a:spcBef>
              <a:spcAft>
                <a:spcPts val="0"/>
              </a:spcAft>
              <a:buSzPts val="1400"/>
              <a:buChar char="●"/>
            </a:pPr>
            <a:r>
              <a:rPr lang="en"/>
              <a:t>POS @ other syntactic features</a:t>
            </a:r>
          </a:p>
          <a:p>
            <a:pPr indent="-317500" lvl="0" marL="457200" rtl="0">
              <a:spcBef>
                <a:spcPts val="0"/>
              </a:spcBef>
              <a:buSzPts val="1400"/>
              <a:buChar char="●"/>
            </a:pPr>
            <a:r>
              <a:rPr lang="en"/>
              <a:t>5-gram context window</a:t>
            </a:r>
          </a:p>
          <a:p>
            <a:pPr indent="0" lvl="0" marL="0">
              <a:spcBef>
                <a:spcPts val="0"/>
              </a:spcBef>
              <a:buNone/>
            </a:pPr>
            <a:r>
              <a:t/>
            </a:r>
            <a:endParaRPr/>
          </a:p>
        </p:txBody>
      </p:sp>
      <p:graphicFrame>
        <p:nvGraphicFramePr>
          <p:cNvPr id="291" name="Shape 291"/>
          <p:cNvGraphicFramePr/>
          <p:nvPr/>
        </p:nvGraphicFramePr>
        <p:xfrm>
          <a:off x="5004300" y="0"/>
          <a:ext cx="3000000" cy="3000000"/>
        </p:xfrm>
        <a:graphic>
          <a:graphicData uri="http://schemas.openxmlformats.org/drawingml/2006/table">
            <a:tbl>
              <a:tblPr>
                <a:noFill/>
                <a:tableStyleId>{0F7CFECC-7553-44A1-B318-1ACD0BD6F859}</a:tableStyleId>
              </a:tblPr>
              <a:tblGrid>
                <a:gridCol w="1321300"/>
                <a:gridCol w="1321300"/>
              </a:tblGrid>
              <a:tr h="285975">
                <a:tc>
                  <a:txBody>
                    <a:bodyPr>
                      <a:noAutofit/>
                    </a:bodyPr>
                    <a:lstStyle/>
                    <a:p>
                      <a:pPr indent="0" lvl="0" marL="0">
                        <a:spcBef>
                          <a:spcPts val="0"/>
                        </a:spcBef>
                        <a:buNone/>
                      </a:pPr>
                      <a:r>
                        <a:rPr lang="en" sz="900"/>
                        <a:t>word</a:t>
                      </a:r>
                    </a:p>
                  </a:txBody>
                  <a:tcPr marT="91425" marB="91425" marR="91425" marL="91425"/>
                </a:tc>
                <a:tc>
                  <a:txBody>
                    <a:bodyPr>
                      <a:noAutofit/>
                    </a:bodyPr>
                    <a:lstStyle/>
                    <a:p>
                      <a:pPr indent="0" lvl="0" marL="0">
                        <a:spcBef>
                          <a:spcPts val="0"/>
                        </a:spcBef>
                        <a:buNone/>
                      </a:pPr>
                      <a:r>
                        <a:rPr lang="en" sz="900"/>
                        <a:t>string</a:t>
                      </a:r>
                    </a:p>
                  </a:txBody>
                  <a:tcPr marT="91425" marB="91425" marR="91425" marL="91425"/>
                </a:tc>
              </a:tr>
              <a:tr h="285975">
                <a:tc>
                  <a:txBody>
                    <a:bodyPr>
                      <a:noAutofit/>
                    </a:bodyPr>
                    <a:lstStyle/>
                    <a:p>
                      <a:pPr indent="0" lvl="0" marL="0">
                        <a:spcBef>
                          <a:spcPts val="0"/>
                        </a:spcBef>
                        <a:buNone/>
                      </a:pPr>
                      <a:r>
                        <a:rPr lang="en" sz="900"/>
                        <a:t>lemma</a:t>
                      </a:r>
                    </a:p>
                  </a:txBody>
                  <a:tcPr marT="91425" marB="91425" marR="91425" marL="91425"/>
                </a:tc>
                <a:tc>
                  <a:txBody>
                    <a:bodyPr>
                      <a:noAutofit/>
                    </a:bodyPr>
                    <a:lstStyle/>
                    <a:p>
                      <a:pPr indent="0" lvl="0" marL="0">
                        <a:spcBef>
                          <a:spcPts val="0"/>
                        </a:spcBef>
                        <a:buNone/>
                      </a:pPr>
                      <a:r>
                        <a:rPr lang="en" sz="900"/>
                        <a:t>string</a:t>
                      </a:r>
                    </a:p>
                  </a:txBody>
                  <a:tcPr marT="91425" marB="91425" marR="91425" marL="91425"/>
                </a:tc>
              </a:tr>
              <a:tr h="285975">
                <a:tc>
                  <a:txBody>
                    <a:bodyPr>
                      <a:noAutofit/>
                    </a:bodyPr>
                    <a:lstStyle/>
                    <a:p>
                      <a:pPr indent="0" lvl="0" marL="0">
                        <a:spcBef>
                          <a:spcPts val="0"/>
                        </a:spcBef>
                        <a:buNone/>
                      </a:pPr>
                      <a:r>
                        <a:rPr lang="en" sz="900"/>
                        <a:t>pos</a:t>
                      </a:r>
                    </a:p>
                  </a:txBody>
                  <a:tcPr marT="91425" marB="91425" marR="91425" marL="91425"/>
                </a:tc>
                <a:tc>
                  <a:txBody>
                    <a:bodyPr>
                      <a:noAutofit/>
                    </a:bodyPr>
                    <a:lstStyle/>
                    <a:p>
                      <a:pPr indent="0" lvl="0" marL="0">
                        <a:spcBef>
                          <a:spcPts val="0"/>
                        </a:spcBef>
                        <a:buNone/>
                      </a:pPr>
                      <a:r>
                        <a:rPr lang="en" sz="900"/>
                        <a:t>{NNP, JJ, etc}</a:t>
                      </a:r>
                    </a:p>
                  </a:txBody>
                  <a:tcPr marT="91425" marB="91425" marR="91425" marL="91425"/>
                </a:tc>
              </a:tr>
              <a:tr h="438675">
                <a:tc>
                  <a:txBody>
                    <a:bodyPr>
                      <a:noAutofit/>
                    </a:bodyPr>
                    <a:lstStyle/>
                    <a:p>
                      <a:pPr indent="0" lvl="0" marL="0">
                        <a:spcBef>
                          <a:spcPts val="0"/>
                        </a:spcBef>
                        <a:buNone/>
                      </a:pPr>
                      <a:r>
                        <a:rPr lang="en" sz="900"/>
                        <a:t>position in sentence</a:t>
                      </a:r>
                    </a:p>
                  </a:txBody>
                  <a:tcPr marT="91425" marB="91425" marR="91425" marL="91425"/>
                </a:tc>
                <a:tc>
                  <a:txBody>
                    <a:bodyPr>
                      <a:noAutofit/>
                    </a:bodyPr>
                    <a:lstStyle/>
                    <a:p>
                      <a:pPr indent="0" lvl="0" marL="0">
                        <a:spcBef>
                          <a:spcPts val="0"/>
                        </a:spcBef>
                        <a:buNone/>
                      </a:pPr>
                      <a:r>
                        <a:rPr lang="en" sz="900"/>
                        <a:t>{start, middle, end}</a:t>
                      </a:r>
                    </a:p>
                  </a:txBody>
                  <a:tcPr marT="91425" marB="91425" marR="91425" marL="91425"/>
                </a:tc>
              </a:tr>
              <a:tr h="438675">
                <a:tc>
                  <a:txBody>
                    <a:bodyPr>
                      <a:noAutofit/>
                    </a:bodyPr>
                    <a:lstStyle/>
                    <a:p>
                      <a:pPr indent="0" lvl="0" marL="0">
                        <a:spcBef>
                          <a:spcPts val="0"/>
                        </a:spcBef>
                        <a:buNone/>
                      </a:pPr>
                      <a:r>
                        <a:rPr lang="en" sz="900"/>
                        <a:t>word is in epist. lexicon</a:t>
                      </a:r>
                    </a:p>
                  </a:txBody>
                  <a:tcPr marT="91425" marB="91425" marR="91425" marL="91425"/>
                </a:tc>
                <a:tc>
                  <a:txBody>
                    <a:bodyPr>
                      <a:noAutofit/>
                    </a:bodyPr>
                    <a:lstStyle/>
                    <a:p>
                      <a:pPr indent="0" lvl="0" marL="0">
                        <a:spcBef>
                          <a:spcPts val="0"/>
                        </a:spcBef>
                        <a:buNone/>
                      </a:pPr>
                      <a:r>
                        <a:rPr lang="en" sz="900"/>
                        <a:t>{true,false} X 10</a:t>
                      </a:r>
                    </a:p>
                  </a:txBody>
                  <a:tcPr marT="91425" marB="91425" marR="91425" marL="91425"/>
                </a:tc>
              </a:tr>
              <a:tr h="438675">
                <a:tc>
                  <a:txBody>
                    <a:bodyPr>
                      <a:noAutofit/>
                    </a:bodyPr>
                    <a:lstStyle/>
                    <a:p>
                      <a:pPr indent="0" lvl="0" marL="0">
                        <a:spcBef>
                          <a:spcPts val="0"/>
                        </a:spcBef>
                        <a:buNone/>
                      </a:pPr>
                      <a:r>
                        <a:rPr lang="en" sz="900"/>
                        <a:t>w</a:t>
                      </a:r>
                      <a:r>
                        <a:rPr lang="en" sz="900"/>
                        <a:t>ord is in framing lexicon</a:t>
                      </a:r>
                    </a:p>
                  </a:txBody>
                  <a:tcPr marT="91425" marB="91425" marR="91425" marL="91425"/>
                </a:tc>
                <a:tc>
                  <a:txBody>
                    <a:bodyPr>
                      <a:noAutofit/>
                    </a:bodyPr>
                    <a:lstStyle/>
                    <a:p>
                      <a:pPr indent="0" lvl="0" marL="0">
                        <a:spcBef>
                          <a:spcPts val="0"/>
                        </a:spcBef>
                        <a:buNone/>
                      </a:pPr>
                      <a:r>
                        <a:rPr lang="en" sz="900"/>
                        <a:t>{true, false} X 10</a:t>
                      </a:r>
                    </a:p>
                  </a:txBody>
                  <a:tcPr marT="91425" marB="91425" marR="91425" marL="91425"/>
                </a:tc>
              </a:tr>
              <a:tr h="285975">
                <a:tc>
                  <a:txBody>
                    <a:bodyPr>
                      <a:noAutofit/>
                    </a:bodyPr>
                    <a:lstStyle/>
                    <a:p>
                      <a:pPr indent="0" lvl="0" marL="0">
                        <a:spcBef>
                          <a:spcPts val="0"/>
                        </a:spcBef>
                        <a:buNone/>
                      </a:pPr>
                      <a:r>
                        <a:rPr lang="en" sz="900"/>
                        <a:t>strong subjective</a:t>
                      </a:r>
                    </a:p>
                  </a:txBody>
                  <a:tcPr marT="91425" marB="91425" marR="91425" marL="91425"/>
                </a:tc>
                <a:tc>
                  <a:txBody>
                    <a:bodyPr>
                      <a:noAutofit/>
                    </a:bodyPr>
                    <a:lstStyle/>
                    <a:p>
                      <a:pPr indent="-69850" lvl="0" marL="0">
                        <a:spcBef>
                          <a:spcPts val="0"/>
                        </a:spcBef>
                        <a:buClr>
                          <a:schemeClr val="dk1"/>
                        </a:buClr>
                        <a:buSzPts val="1100"/>
                        <a:buFont typeface="Arial"/>
                        <a:buNone/>
                      </a:pPr>
                      <a:r>
                        <a:rPr lang="en" sz="900">
                          <a:solidFill>
                            <a:schemeClr val="dk1"/>
                          </a:solidFill>
                        </a:rPr>
                        <a:t>{true, false}</a:t>
                      </a:r>
                    </a:p>
                  </a:txBody>
                  <a:tcPr marT="91425" marB="91425" marR="91425" marL="91425"/>
                </a:tc>
              </a:tr>
              <a:tr h="285975">
                <a:tc>
                  <a:txBody>
                    <a:bodyPr>
                      <a:noAutofit/>
                    </a:bodyPr>
                    <a:lstStyle/>
                    <a:p>
                      <a:pPr indent="0" lvl="0" marL="0">
                        <a:spcBef>
                          <a:spcPts val="0"/>
                        </a:spcBef>
                        <a:buNone/>
                      </a:pPr>
                      <a:r>
                        <a:rPr lang="en" sz="900"/>
                        <a:t>weak subjective</a:t>
                      </a:r>
                    </a:p>
                  </a:txBody>
                  <a:tcPr marT="91425" marB="91425" marR="91425" marL="91425"/>
                </a:tc>
                <a:tc>
                  <a:txBody>
                    <a:bodyPr>
                      <a:noAutofit/>
                    </a:bodyPr>
                    <a:lstStyle/>
                    <a:p>
                      <a:pPr indent="-69850" lvl="0" marL="0">
                        <a:spcBef>
                          <a:spcPts val="0"/>
                        </a:spcBef>
                        <a:buClr>
                          <a:schemeClr val="dk1"/>
                        </a:buClr>
                        <a:buSzPts val="1100"/>
                        <a:buFont typeface="Arial"/>
                        <a:buNone/>
                      </a:pPr>
                      <a:r>
                        <a:rPr lang="en" sz="900">
                          <a:solidFill>
                            <a:schemeClr val="dk1"/>
                          </a:solidFill>
                        </a:rPr>
                        <a:t>{true, false}</a:t>
                      </a:r>
                    </a:p>
                  </a:txBody>
                  <a:tcPr marT="91425" marB="91425" marR="91425" marL="91425"/>
                </a:tc>
              </a:tr>
              <a:tr h="285975">
                <a:tc>
                  <a:txBody>
                    <a:bodyPr>
                      <a:noAutofit/>
                    </a:bodyPr>
                    <a:lstStyle/>
                    <a:p>
                      <a:pPr indent="0" lvl="0" marL="0">
                        <a:spcBef>
                          <a:spcPts val="0"/>
                        </a:spcBef>
                        <a:buNone/>
                      </a:pPr>
                      <a:r>
                        <a:rPr lang="en" sz="900"/>
                        <a:t>positive</a:t>
                      </a:r>
                    </a:p>
                  </a:txBody>
                  <a:tcPr marT="91425" marB="91425" marR="91425" marL="91425"/>
                </a:tc>
                <a:tc>
                  <a:txBody>
                    <a:bodyPr>
                      <a:noAutofit/>
                    </a:bodyPr>
                    <a:lstStyle/>
                    <a:p>
                      <a:pPr indent="-69850" lvl="0" marL="0">
                        <a:spcBef>
                          <a:spcPts val="0"/>
                        </a:spcBef>
                        <a:buClr>
                          <a:schemeClr val="dk1"/>
                        </a:buClr>
                        <a:buSzPts val="1100"/>
                        <a:buFont typeface="Arial"/>
                        <a:buNone/>
                      </a:pPr>
                      <a:r>
                        <a:rPr lang="en" sz="900">
                          <a:solidFill>
                            <a:schemeClr val="dk1"/>
                          </a:solidFill>
                        </a:rPr>
                        <a:t>{true, false}</a:t>
                      </a:r>
                    </a:p>
                  </a:txBody>
                  <a:tcPr marT="91425" marB="91425" marR="91425" marL="91425"/>
                </a:tc>
              </a:tr>
              <a:tr h="285975">
                <a:tc>
                  <a:txBody>
                    <a:bodyPr>
                      <a:noAutofit/>
                    </a:bodyPr>
                    <a:lstStyle/>
                    <a:p>
                      <a:pPr indent="0" lvl="0" marL="0">
                        <a:spcBef>
                          <a:spcPts val="0"/>
                        </a:spcBef>
                        <a:buNone/>
                      </a:pPr>
                      <a:r>
                        <a:rPr lang="en" sz="900"/>
                        <a:t>negative</a:t>
                      </a:r>
                    </a:p>
                  </a:txBody>
                  <a:tcPr marT="91425" marB="91425" marR="91425" marL="91425"/>
                </a:tc>
                <a:tc>
                  <a:txBody>
                    <a:bodyPr>
                      <a:noAutofit/>
                    </a:bodyPr>
                    <a:lstStyle/>
                    <a:p>
                      <a:pPr indent="-69850" lvl="0" marL="0">
                        <a:spcBef>
                          <a:spcPts val="0"/>
                        </a:spcBef>
                        <a:buClr>
                          <a:schemeClr val="dk1"/>
                        </a:buClr>
                        <a:buSzPts val="1100"/>
                        <a:buFont typeface="Arial"/>
                        <a:buNone/>
                      </a:pPr>
                      <a:r>
                        <a:rPr lang="en" sz="900">
                          <a:solidFill>
                            <a:schemeClr val="dk1"/>
                          </a:solidFill>
                        </a:rPr>
                        <a:t>{true, false}</a:t>
                      </a:r>
                    </a:p>
                  </a:txBody>
                  <a:tcPr marT="91425" marB="91425" marR="91425" marL="91425"/>
                </a:tc>
              </a:tr>
              <a:tr h="438675">
                <a:tc>
                  <a:txBody>
                    <a:bodyPr>
                      <a:noAutofit/>
                    </a:bodyPr>
                    <a:lstStyle/>
                    <a:p>
                      <a:pPr indent="0" lvl="0" marL="0">
                        <a:spcBef>
                          <a:spcPts val="0"/>
                        </a:spcBef>
                        <a:buNone/>
                      </a:pPr>
                      <a:r>
                        <a:rPr lang="en" sz="900"/>
                        <a:t>syntactic dependencies</a:t>
                      </a:r>
                    </a:p>
                  </a:txBody>
                  <a:tcPr marT="91425" marB="91425" marR="91425" marL="91425"/>
                </a:tc>
                <a:tc>
                  <a:txBody>
                    <a:bodyPr>
                      <a:noAutofit/>
                    </a:bodyPr>
                    <a:lstStyle/>
                    <a:p>
                      <a:pPr indent="0" lvl="0" marL="0">
                        <a:spcBef>
                          <a:spcPts val="0"/>
                        </a:spcBef>
                        <a:buNone/>
                      </a:pPr>
                      <a:r>
                        <a:rPr lang="en" sz="900"/>
                        <a:t>{root, subject, object}</a:t>
                      </a:r>
                    </a:p>
                  </a:txBody>
                  <a:tcPr marT="91425" marB="91425" marR="91425" marL="91425"/>
                </a:tc>
              </a:tr>
              <a:tr h="423550">
                <a:tc>
                  <a:txBody>
                    <a:bodyPr>
                      <a:noAutofit/>
                    </a:bodyPr>
                    <a:lstStyle/>
                    <a:p>
                      <a:pPr indent="0" lvl="0" marL="0" rtl="0">
                        <a:spcBef>
                          <a:spcPts val="0"/>
                        </a:spcBef>
                        <a:buNone/>
                      </a:pPr>
                      <a:r>
                        <a:rPr lang="en" sz="900"/>
                        <a:t>T</a:t>
                      </a:r>
                      <a:r>
                        <a:rPr lang="en" sz="900"/>
                        <a:t>opic (of sentence)</a:t>
                      </a:r>
                    </a:p>
                  </a:txBody>
                  <a:tcPr marT="91425" marB="91425" marR="91425" marL="91425"/>
                </a:tc>
                <a:tc>
                  <a:txBody>
                    <a:bodyPr>
                      <a:noAutofit/>
                    </a:bodyPr>
                    <a:lstStyle/>
                    <a:p>
                      <a:pPr indent="0" lvl="0" marL="0" rtl="0">
                        <a:spcBef>
                          <a:spcPts val="0"/>
                        </a:spcBef>
                        <a:buNone/>
                      </a:pPr>
                      <a:r>
                        <a:rPr lang="en" sz="900"/>
                        <a:t>int</a:t>
                      </a:r>
                    </a:p>
                  </a:txBody>
                  <a:tcPr marT="91425" marB="91425" marR="91425" marL="91425"/>
                </a:tc>
              </a:tr>
              <a:tr h="438675">
                <a:tc>
                  <a:txBody>
                    <a:bodyPr>
                      <a:noAutofit/>
                    </a:bodyPr>
                    <a:lstStyle/>
                    <a:p>
                      <a:pPr indent="0" lvl="0" marL="0" rtl="0">
                        <a:spcBef>
                          <a:spcPts val="0"/>
                        </a:spcBef>
                        <a:buNone/>
                      </a:pPr>
                      <a:r>
                        <a:rPr lang="en" sz="900"/>
                        <a:t>m</a:t>
                      </a:r>
                      <a:r>
                        <a:rPr lang="en" sz="900"/>
                        <a:t>ost similar word embedding (in sentence)</a:t>
                      </a:r>
                    </a:p>
                  </a:txBody>
                  <a:tcPr marT="91425" marB="91425" marR="91425" marL="91425"/>
                </a:tc>
                <a:tc>
                  <a:txBody>
                    <a:bodyPr>
                      <a:noAutofit/>
                    </a:bodyPr>
                    <a:lstStyle/>
                    <a:p>
                      <a:pPr indent="0" lvl="0" marL="0" rtl="0">
                        <a:spcBef>
                          <a:spcPts val="0"/>
                        </a:spcBef>
                        <a:buNone/>
                      </a:pPr>
                      <a:r>
                        <a:rPr lang="en" sz="900"/>
                        <a:t>string</a:t>
                      </a: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4800">
                <a:latin typeface="Impact"/>
                <a:ea typeface="Impact"/>
                <a:cs typeface="Impact"/>
                <a:sym typeface="Impact"/>
              </a:rPr>
              <a:t>The pipeline</a:t>
            </a:r>
          </a:p>
        </p:txBody>
      </p:sp>
      <p:sp>
        <p:nvSpPr>
          <p:cNvPr id="297" name="Shape 297"/>
          <p:cNvSpPr/>
          <p:nvPr/>
        </p:nvSpPr>
        <p:spPr>
          <a:xfrm>
            <a:off x="2164963" y="2248113"/>
            <a:ext cx="594300" cy="36900"/>
          </a:xfrm>
          <a:prstGeom prst="roundRect">
            <a:avLst>
              <a:gd fmla="val 50000" name="adj"/>
            </a:avLst>
          </a:prstGeom>
          <a:solidFill>
            <a:srgbClr val="4285F4"/>
          </a:solidFill>
          <a:ln>
            <a:noFill/>
          </a:ln>
        </p:spPr>
        <p:txBody>
          <a:bodyPr anchorCtr="0" anchor="ctr" bIns="91425" lIns="91425" rIns="91425" wrap="square" tIns="91425">
            <a:noAutofit/>
          </a:bodyPr>
          <a:lstStyle/>
          <a:p>
            <a:pPr indent="0" lvl="0" marL="0">
              <a:spcBef>
                <a:spcPts val="0"/>
              </a:spcBef>
              <a:buNone/>
            </a:pPr>
            <a:r>
              <a:t/>
            </a:r>
            <a:endParaRPr>
              <a:latin typeface="Impact"/>
              <a:ea typeface="Impact"/>
              <a:cs typeface="Impact"/>
              <a:sym typeface="Impact"/>
            </a:endParaRPr>
          </a:p>
        </p:txBody>
      </p:sp>
      <p:grpSp>
        <p:nvGrpSpPr>
          <p:cNvPr id="298" name="Shape 298"/>
          <p:cNvGrpSpPr/>
          <p:nvPr/>
        </p:nvGrpSpPr>
        <p:grpSpPr>
          <a:xfrm>
            <a:off x="571536" y="1957150"/>
            <a:ext cx="1755000" cy="1897977"/>
            <a:chOff x="571536" y="1957150"/>
            <a:chExt cx="1755000" cy="1897977"/>
          </a:xfrm>
        </p:grpSpPr>
        <p:sp>
          <p:nvSpPr>
            <p:cNvPr id="299" name="Shape 299"/>
            <p:cNvSpPr/>
            <p:nvPr/>
          </p:nvSpPr>
          <p:spPr>
            <a:xfrm>
              <a:off x="1151886" y="1957150"/>
              <a:ext cx="594300" cy="594300"/>
            </a:xfrm>
            <a:prstGeom prst="ellipse">
              <a:avLst/>
            </a:prstGeom>
            <a:noFill/>
            <a:ln cap="flat" cmpd="sng" w="38100">
              <a:solidFill>
                <a:srgbClr val="4285F4"/>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latin typeface="Impact"/>
                <a:ea typeface="Impact"/>
                <a:cs typeface="Impact"/>
                <a:sym typeface="Impact"/>
              </a:endParaRPr>
            </a:p>
          </p:txBody>
        </p:sp>
        <p:sp>
          <p:nvSpPr>
            <p:cNvPr id="300" name="Shape 300"/>
            <p:cNvSpPr txBox="1"/>
            <p:nvPr/>
          </p:nvSpPr>
          <p:spPr>
            <a:xfrm>
              <a:off x="1230636" y="2118324"/>
              <a:ext cx="436800" cy="321000"/>
            </a:xfrm>
            <a:prstGeom prst="rect">
              <a:avLst/>
            </a:prstGeom>
            <a:noFill/>
            <a:ln>
              <a:noFill/>
            </a:ln>
          </p:spPr>
          <p:txBody>
            <a:bodyPr anchorCtr="0" anchor="t" bIns="91425" lIns="91425" rIns="91425" wrap="square" tIns="91425">
              <a:noAutofit/>
            </a:bodyPr>
            <a:lstStyle/>
            <a:p>
              <a:pPr indent="-69850" lvl="0" marL="0" algn="ctr">
                <a:lnSpc>
                  <a:spcPct val="115000"/>
                </a:lnSpc>
                <a:spcBef>
                  <a:spcPts val="0"/>
                </a:spcBef>
                <a:spcAft>
                  <a:spcPts val="1600"/>
                </a:spcAft>
                <a:buSzPts val="1100"/>
                <a:buNone/>
              </a:pPr>
              <a:r>
                <a:t/>
              </a:r>
              <a:endParaRPr>
                <a:solidFill>
                  <a:srgbClr val="4285F4"/>
                </a:solidFill>
                <a:latin typeface="Impact"/>
                <a:ea typeface="Impact"/>
                <a:cs typeface="Impact"/>
                <a:sym typeface="Impact"/>
              </a:endParaRPr>
            </a:p>
          </p:txBody>
        </p:sp>
        <p:sp>
          <p:nvSpPr>
            <p:cNvPr id="301" name="Shape 301"/>
            <p:cNvSpPr txBox="1"/>
            <p:nvPr/>
          </p:nvSpPr>
          <p:spPr>
            <a:xfrm>
              <a:off x="594488" y="2660925"/>
              <a:ext cx="1709100" cy="446400"/>
            </a:xfrm>
            <a:prstGeom prst="rect">
              <a:avLst/>
            </a:prstGeom>
            <a:noFill/>
            <a:ln>
              <a:noFill/>
            </a:ln>
          </p:spPr>
          <p:txBody>
            <a:bodyPr anchorCtr="0" anchor="b" bIns="91425" lIns="91425" rIns="91425" wrap="square" tIns="91425">
              <a:noAutofit/>
            </a:bodyPr>
            <a:lstStyle/>
            <a:p>
              <a:pPr indent="0" lvl="0" marL="0" algn="ctr">
                <a:lnSpc>
                  <a:spcPct val="115000"/>
                </a:lnSpc>
                <a:spcBef>
                  <a:spcPts val="0"/>
                </a:spcBef>
                <a:buNone/>
              </a:pPr>
              <a:r>
                <a:rPr lang="en">
                  <a:solidFill>
                    <a:srgbClr val="4285F4"/>
                  </a:solidFill>
                  <a:latin typeface="Impact"/>
                  <a:ea typeface="Impact"/>
                  <a:cs typeface="Impact"/>
                  <a:sym typeface="Impact"/>
                </a:rPr>
                <a:t>Pre-process</a:t>
              </a:r>
            </a:p>
          </p:txBody>
        </p:sp>
        <p:sp>
          <p:nvSpPr>
            <p:cNvPr id="302" name="Shape 302"/>
            <p:cNvSpPr txBox="1"/>
            <p:nvPr/>
          </p:nvSpPr>
          <p:spPr>
            <a:xfrm>
              <a:off x="571536" y="3117727"/>
              <a:ext cx="1755000" cy="737400"/>
            </a:xfrm>
            <a:prstGeom prst="rect">
              <a:avLst/>
            </a:prstGeom>
            <a:noFill/>
            <a:ln>
              <a:noFill/>
            </a:ln>
          </p:spPr>
          <p:txBody>
            <a:bodyPr anchorCtr="0" anchor="t" bIns="91425" lIns="91425" rIns="91425" wrap="square" tIns="91425">
              <a:noAutofit/>
            </a:bodyPr>
            <a:lstStyle/>
            <a:p>
              <a:pPr indent="0" lvl="0" marL="0" algn="ctr">
                <a:lnSpc>
                  <a:spcPct val="115000"/>
                </a:lnSpc>
                <a:spcBef>
                  <a:spcPts val="0"/>
                </a:spcBef>
                <a:spcAft>
                  <a:spcPts val="1600"/>
                </a:spcAft>
                <a:buNone/>
              </a:pPr>
              <a:r>
                <a:rPr lang="en">
                  <a:solidFill>
                    <a:srgbClr val="4285F4"/>
                  </a:solidFill>
                  <a:latin typeface="Impact"/>
                  <a:ea typeface="Impact"/>
                  <a:cs typeface="Impact"/>
                  <a:sym typeface="Impact"/>
                </a:rPr>
                <a:t>Clean, tokenize, lemma</a:t>
              </a:r>
            </a:p>
          </p:txBody>
        </p:sp>
      </p:grpSp>
      <p:grpSp>
        <p:nvGrpSpPr>
          <p:cNvPr id="303" name="Shape 303"/>
          <p:cNvGrpSpPr/>
          <p:nvPr/>
        </p:nvGrpSpPr>
        <p:grpSpPr>
          <a:xfrm>
            <a:off x="2699423" y="1957150"/>
            <a:ext cx="1709103" cy="1897977"/>
            <a:chOff x="2699423" y="1957150"/>
            <a:chExt cx="1709103" cy="1897977"/>
          </a:xfrm>
        </p:grpSpPr>
        <p:sp>
          <p:nvSpPr>
            <p:cNvPr id="304" name="Shape 304"/>
            <p:cNvSpPr/>
            <p:nvPr/>
          </p:nvSpPr>
          <p:spPr>
            <a:xfrm>
              <a:off x="3256823" y="1957150"/>
              <a:ext cx="594300" cy="594300"/>
            </a:xfrm>
            <a:prstGeom prst="ellipse">
              <a:avLst/>
            </a:prstGeom>
            <a:noFill/>
            <a:ln cap="flat" cmpd="sng" w="38100">
              <a:solidFill>
                <a:srgbClr val="4285F4"/>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latin typeface="Impact"/>
                <a:ea typeface="Impact"/>
                <a:cs typeface="Impact"/>
                <a:sym typeface="Impact"/>
              </a:endParaRPr>
            </a:p>
          </p:txBody>
        </p:sp>
        <p:sp>
          <p:nvSpPr>
            <p:cNvPr id="305" name="Shape 305"/>
            <p:cNvSpPr txBox="1"/>
            <p:nvPr/>
          </p:nvSpPr>
          <p:spPr>
            <a:xfrm>
              <a:off x="2699425" y="2660925"/>
              <a:ext cx="1709100" cy="446400"/>
            </a:xfrm>
            <a:prstGeom prst="rect">
              <a:avLst/>
            </a:prstGeom>
            <a:noFill/>
            <a:ln>
              <a:noFill/>
            </a:ln>
          </p:spPr>
          <p:txBody>
            <a:bodyPr anchorCtr="0" anchor="b" bIns="91425" lIns="91425" rIns="91425" wrap="square" tIns="91425">
              <a:noAutofit/>
            </a:bodyPr>
            <a:lstStyle/>
            <a:p>
              <a:pPr indent="0" lvl="0" marL="0" algn="ctr">
                <a:lnSpc>
                  <a:spcPct val="115000"/>
                </a:lnSpc>
                <a:spcBef>
                  <a:spcPts val="0"/>
                </a:spcBef>
                <a:buNone/>
              </a:pPr>
              <a:r>
                <a:rPr lang="en">
                  <a:solidFill>
                    <a:srgbClr val="4285F4"/>
                  </a:solidFill>
                  <a:latin typeface="Impact"/>
                  <a:ea typeface="Impact"/>
                  <a:cs typeface="Impact"/>
                  <a:sym typeface="Impact"/>
                </a:rPr>
                <a:t>Filter (bayesian)</a:t>
              </a:r>
            </a:p>
          </p:txBody>
        </p:sp>
        <p:sp>
          <p:nvSpPr>
            <p:cNvPr id="306" name="Shape 306"/>
            <p:cNvSpPr txBox="1"/>
            <p:nvPr/>
          </p:nvSpPr>
          <p:spPr>
            <a:xfrm>
              <a:off x="2699423" y="3117727"/>
              <a:ext cx="1709100" cy="737400"/>
            </a:xfrm>
            <a:prstGeom prst="rect">
              <a:avLst/>
            </a:prstGeom>
            <a:noFill/>
            <a:ln>
              <a:noFill/>
            </a:ln>
          </p:spPr>
          <p:txBody>
            <a:bodyPr anchorCtr="0" anchor="t" bIns="91425" lIns="91425" rIns="91425" wrap="square" tIns="91425">
              <a:noAutofit/>
            </a:bodyPr>
            <a:lstStyle/>
            <a:p>
              <a:pPr indent="0" lvl="0" marL="0" algn="ctr">
                <a:lnSpc>
                  <a:spcPct val="115000"/>
                </a:lnSpc>
                <a:spcBef>
                  <a:spcPts val="0"/>
                </a:spcBef>
                <a:spcAft>
                  <a:spcPts val="1600"/>
                </a:spcAft>
                <a:buNone/>
              </a:pPr>
              <a:r>
                <a:rPr lang="en">
                  <a:solidFill>
                    <a:srgbClr val="4285F4"/>
                  </a:solidFill>
                  <a:latin typeface="Impact"/>
                  <a:ea typeface="Impact"/>
                  <a:cs typeface="Impact"/>
                  <a:sym typeface="Impact"/>
                </a:rPr>
                <a:t>Do we have a high probability that the input string is similar enough to our training data?</a:t>
              </a:r>
            </a:p>
          </p:txBody>
        </p:sp>
        <p:sp>
          <p:nvSpPr>
            <p:cNvPr id="307" name="Shape 307"/>
            <p:cNvSpPr txBox="1"/>
            <p:nvPr/>
          </p:nvSpPr>
          <p:spPr>
            <a:xfrm>
              <a:off x="3335573" y="2118324"/>
              <a:ext cx="436800" cy="321000"/>
            </a:xfrm>
            <a:prstGeom prst="rect">
              <a:avLst/>
            </a:prstGeom>
            <a:noFill/>
            <a:ln>
              <a:noFill/>
            </a:ln>
          </p:spPr>
          <p:txBody>
            <a:bodyPr anchorCtr="0" anchor="t" bIns="91425" lIns="91425" rIns="91425" wrap="square" tIns="91425">
              <a:noAutofit/>
            </a:bodyPr>
            <a:lstStyle/>
            <a:p>
              <a:pPr indent="-69850" lvl="0" marL="0" algn="ctr">
                <a:lnSpc>
                  <a:spcPct val="115000"/>
                </a:lnSpc>
                <a:spcBef>
                  <a:spcPts val="0"/>
                </a:spcBef>
                <a:spcAft>
                  <a:spcPts val="1600"/>
                </a:spcAft>
                <a:buSzPts val="1100"/>
                <a:buNone/>
              </a:pPr>
              <a:r>
                <a:t/>
              </a:r>
              <a:endParaRPr>
                <a:solidFill>
                  <a:srgbClr val="4285F4"/>
                </a:solidFill>
                <a:latin typeface="Impact"/>
                <a:ea typeface="Impact"/>
                <a:cs typeface="Impact"/>
                <a:sym typeface="Impact"/>
              </a:endParaRPr>
            </a:p>
          </p:txBody>
        </p:sp>
      </p:grpSp>
      <p:grpSp>
        <p:nvGrpSpPr>
          <p:cNvPr id="308" name="Shape 308"/>
          <p:cNvGrpSpPr/>
          <p:nvPr/>
        </p:nvGrpSpPr>
        <p:grpSpPr>
          <a:xfrm>
            <a:off x="4781398" y="1957150"/>
            <a:ext cx="1709103" cy="1897977"/>
            <a:chOff x="2699423" y="1957150"/>
            <a:chExt cx="1709103" cy="1897977"/>
          </a:xfrm>
        </p:grpSpPr>
        <p:sp>
          <p:nvSpPr>
            <p:cNvPr id="309" name="Shape 309"/>
            <p:cNvSpPr/>
            <p:nvPr/>
          </p:nvSpPr>
          <p:spPr>
            <a:xfrm>
              <a:off x="3256823" y="1957150"/>
              <a:ext cx="594300" cy="594300"/>
            </a:xfrm>
            <a:prstGeom prst="ellipse">
              <a:avLst/>
            </a:prstGeom>
            <a:noFill/>
            <a:ln cap="flat" cmpd="sng" w="38100">
              <a:solidFill>
                <a:srgbClr val="4285F4"/>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latin typeface="Impact"/>
                <a:ea typeface="Impact"/>
                <a:cs typeface="Impact"/>
                <a:sym typeface="Impact"/>
              </a:endParaRPr>
            </a:p>
          </p:txBody>
        </p:sp>
        <p:sp>
          <p:nvSpPr>
            <p:cNvPr id="310" name="Shape 310"/>
            <p:cNvSpPr txBox="1"/>
            <p:nvPr/>
          </p:nvSpPr>
          <p:spPr>
            <a:xfrm>
              <a:off x="2699425" y="2660925"/>
              <a:ext cx="1709100" cy="446400"/>
            </a:xfrm>
            <a:prstGeom prst="rect">
              <a:avLst/>
            </a:prstGeom>
            <a:noFill/>
            <a:ln>
              <a:noFill/>
            </a:ln>
          </p:spPr>
          <p:txBody>
            <a:bodyPr anchorCtr="0" anchor="b" bIns="91425" lIns="91425" rIns="91425" wrap="square" tIns="91425">
              <a:noAutofit/>
            </a:bodyPr>
            <a:lstStyle/>
            <a:p>
              <a:pPr indent="0" lvl="0" marL="0" rtl="0" algn="ctr">
                <a:lnSpc>
                  <a:spcPct val="115000"/>
                </a:lnSpc>
                <a:spcBef>
                  <a:spcPts val="0"/>
                </a:spcBef>
                <a:buNone/>
              </a:pPr>
              <a:r>
                <a:rPr lang="en">
                  <a:solidFill>
                    <a:srgbClr val="4285F4"/>
                  </a:solidFill>
                  <a:latin typeface="Impact"/>
                  <a:ea typeface="Impact"/>
                  <a:cs typeface="Impact"/>
                  <a:sym typeface="Impact"/>
                </a:rPr>
                <a:t>Feature extraction</a:t>
              </a:r>
            </a:p>
          </p:txBody>
        </p:sp>
        <p:sp>
          <p:nvSpPr>
            <p:cNvPr id="311" name="Shape 311"/>
            <p:cNvSpPr txBox="1"/>
            <p:nvPr/>
          </p:nvSpPr>
          <p:spPr>
            <a:xfrm>
              <a:off x="2699423" y="3117727"/>
              <a:ext cx="1709100" cy="737400"/>
            </a:xfrm>
            <a:prstGeom prst="rect">
              <a:avLst/>
            </a:prstGeom>
            <a:noFill/>
            <a:ln>
              <a:noFill/>
            </a:ln>
          </p:spPr>
          <p:txBody>
            <a:bodyPr anchorCtr="0" anchor="t" bIns="91425" lIns="91425" rIns="91425" wrap="square" tIns="91425">
              <a:noAutofit/>
            </a:bodyPr>
            <a:lstStyle/>
            <a:p>
              <a:pPr indent="0" lvl="0" marL="0" rtl="0" algn="ctr">
                <a:lnSpc>
                  <a:spcPct val="115000"/>
                </a:lnSpc>
                <a:spcBef>
                  <a:spcPts val="0"/>
                </a:spcBef>
                <a:spcAft>
                  <a:spcPts val="1600"/>
                </a:spcAft>
                <a:buNone/>
              </a:pPr>
              <a:r>
                <a:t/>
              </a:r>
              <a:endParaRPr>
                <a:solidFill>
                  <a:srgbClr val="4285F4"/>
                </a:solidFill>
                <a:latin typeface="Impact"/>
                <a:ea typeface="Impact"/>
                <a:cs typeface="Impact"/>
                <a:sym typeface="Impact"/>
              </a:endParaRPr>
            </a:p>
          </p:txBody>
        </p:sp>
        <p:sp>
          <p:nvSpPr>
            <p:cNvPr id="312" name="Shape 312"/>
            <p:cNvSpPr txBox="1"/>
            <p:nvPr/>
          </p:nvSpPr>
          <p:spPr>
            <a:xfrm>
              <a:off x="3335573" y="2118324"/>
              <a:ext cx="436800" cy="3210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SzPts val="1100"/>
                <a:buNone/>
              </a:pPr>
              <a:r>
                <a:t/>
              </a:r>
              <a:endParaRPr>
                <a:solidFill>
                  <a:srgbClr val="4285F4"/>
                </a:solidFill>
                <a:latin typeface="Impact"/>
                <a:ea typeface="Impact"/>
                <a:cs typeface="Impact"/>
                <a:sym typeface="Impact"/>
              </a:endParaRPr>
            </a:p>
          </p:txBody>
        </p:sp>
      </p:grpSp>
      <p:sp>
        <p:nvSpPr>
          <p:cNvPr id="313" name="Shape 313"/>
          <p:cNvSpPr/>
          <p:nvPr/>
        </p:nvSpPr>
        <p:spPr>
          <a:xfrm>
            <a:off x="4297788" y="2248113"/>
            <a:ext cx="594300" cy="36900"/>
          </a:xfrm>
          <a:prstGeom prst="roundRect">
            <a:avLst>
              <a:gd fmla="val 50000" name="adj"/>
            </a:avLst>
          </a:prstGeom>
          <a:solidFill>
            <a:srgbClr val="4285F4"/>
          </a:solidFill>
          <a:ln>
            <a:noFill/>
          </a:ln>
        </p:spPr>
        <p:txBody>
          <a:bodyPr anchorCtr="0" anchor="ctr" bIns="91425" lIns="91425" rIns="91425" wrap="square" tIns="91425">
            <a:noAutofit/>
          </a:bodyPr>
          <a:lstStyle/>
          <a:p>
            <a:pPr indent="0" lvl="0" marL="0">
              <a:spcBef>
                <a:spcPts val="0"/>
              </a:spcBef>
              <a:buNone/>
            </a:pPr>
            <a:r>
              <a:t/>
            </a:r>
            <a:endParaRPr>
              <a:latin typeface="Impact"/>
              <a:ea typeface="Impact"/>
              <a:cs typeface="Impact"/>
              <a:sym typeface="Impact"/>
            </a:endParaRPr>
          </a:p>
        </p:txBody>
      </p:sp>
      <p:sp>
        <p:nvSpPr>
          <p:cNvPr id="314" name="Shape 314"/>
          <p:cNvSpPr/>
          <p:nvPr/>
        </p:nvSpPr>
        <p:spPr>
          <a:xfrm>
            <a:off x="6490488" y="2248113"/>
            <a:ext cx="594300" cy="36900"/>
          </a:xfrm>
          <a:prstGeom prst="roundRect">
            <a:avLst>
              <a:gd fmla="val 50000" name="adj"/>
            </a:avLst>
          </a:prstGeom>
          <a:solidFill>
            <a:srgbClr val="4285F4"/>
          </a:solidFill>
          <a:ln>
            <a:noFill/>
          </a:ln>
        </p:spPr>
        <p:txBody>
          <a:bodyPr anchorCtr="0" anchor="ctr" bIns="91425" lIns="91425" rIns="91425" wrap="square" tIns="91425">
            <a:noAutofit/>
          </a:bodyPr>
          <a:lstStyle/>
          <a:p>
            <a:pPr indent="0" lvl="0" marL="0">
              <a:spcBef>
                <a:spcPts val="0"/>
              </a:spcBef>
              <a:buNone/>
            </a:pPr>
            <a:r>
              <a:t/>
            </a:r>
            <a:endParaRPr>
              <a:latin typeface="Impact"/>
              <a:ea typeface="Impact"/>
              <a:cs typeface="Impact"/>
              <a:sym typeface="Impact"/>
            </a:endParaRPr>
          </a:p>
        </p:txBody>
      </p:sp>
      <p:grpSp>
        <p:nvGrpSpPr>
          <p:cNvPr id="315" name="Shape 315"/>
          <p:cNvGrpSpPr/>
          <p:nvPr/>
        </p:nvGrpSpPr>
        <p:grpSpPr>
          <a:xfrm>
            <a:off x="7160873" y="1957150"/>
            <a:ext cx="1709103" cy="1897977"/>
            <a:chOff x="2699423" y="1957150"/>
            <a:chExt cx="1709103" cy="1897977"/>
          </a:xfrm>
        </p:grpSpPr>
        <p:sp>
          <p:nvSpPr>
            <p:cNvPr id="316" name="Shape 316"/>
            <p:cNvSpPr/>
            <p:nvPr/>
          </p:nvSpPr>
          <p:spPr>
            <a:xfrm>
              <a:off x="3256823" y="1957150"/>
              <a:ext cx="594300" cy="594300"/>
            </a:xfrm>
            <a:prstGeom prst="ellipse">
              <a:avLst/>
            </a:prstGeom>
            <a:noFill/>
            <a:ln cap="flat" cmpd="sng" w="38100">
              <a:solidFill>
                <a:srgbClr val="4285F4"/>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latin typeface="Impact"/>
                <a:ea typeface="Impact"/>
                <a:cs typeface="Impact"/>
                <a:sym typeface="Impact"/>
              </a:endParaRPr>
            </a:p>
          </p:txBody>
        </p:sp>
        <p:sp>
          <p:nvSpPr>
            <p:cNvPr id="317" name="Shape 317"/>
            <p:cNvSpPr txBox="1"/>
            <p:nvPr/>
          </p:nvSpPr>
          <p:spPr>
            <a:xfrm>
              <a:off x="2699425" y="2660925"/>
              <a:ext cx="1709100" cy="446400"/>
            </a:xfrm>
            <a:prstGeom prst="rect">
              <a:avLst/>
            </a:prstGeom>
            <a:noFill/>
            <a:ln>
              <a:noFill/>
            </a:ln>
          </p:spPr>
          <p:txBody>
            <a:bodyPr anchorCtr="0" anchor="b" bIns="91425" lIns="91425" rIns="91425" wrap="square" tIns="91425">
              <a:noAutofit/>
            </a:bodyPr>
            <a:lstStyle/>
            <a:p>
              <a:pPr indent="0" lvl="0" marL="0" rtl="0" algn="ctr">
                <a:lnSpc>
                  <a:spcPct val="115000"/>
                </a:lnSpc>
                <a:spcBef>
                  <a:spcPts val="0"/>
                </a:spcBef>
                <a:buNone/>
              </a:pPr>
              <a:r>
                <a:rPr lang="en">
                  <a:solidFill>
                    <a:srgbClr val="4285F4"/>
                  </a:solidFill>
                  <a:latin typeface="Impact"/>
                  <a:ea typeface="Impact"/>
                  <a:cs typeface="Impact"/>
                  <a:sym typeface="Impact"/>
                </a:rPr>
                <a:t>Prediction (MLP)</a:t>
              </a:r>
            </a:p>
          </p:txBody>
        </p:sp>
        <p:sp>
          <p:nvSpPr>
            <p:cNvPr id="318" name="Shape 318"/>
            <p:cNvSpPr txBox="1"/>
            <p:nvPr/>
          </p:nvSpPr>
          <p:spPr>
            <a:xfrm>
              <a:off x="2699423" y="3117727"/>
              <a:ext cx="1709100" cy="737400"/>
            </a:xfrm>
            <a:prstGeom prst="rect">
              <a:avLst/>
            </a:prstGeom>
            <a:noFill/>
            <a:ln>
              <a:noFill/>
            </a:ln>
          </p:spPr>
          <p:txBody>
            <a:bodyPr anchorCtr="0" anchor="t" bIns="91425" lIns="91425" rIns="91425" wrap="square" tIns="91425">
              <a:noAutofit/>
            </a:bodyPr>
            <a:lstStyle/>
            <a:p>
              <a:pPr indent="0" lvl="0" marL="0" rtl="0" algn="ctr">
                <a:lnSpc>
                  <a:spcPct val="115000"/>
                </a:lnSpc>
                <a:spcBef>
                  <a:spcPts val="0"/>
                </a:spcBef>
                <a:spcAft>
                  <a:spcPts val="1600"/>
                </a:spcAft>
                <a:buNone/>
              </a:pPr>
              <a:r>
                <a:rPr lang="en">
                  <a:solidFill>
                    <a:srgbClr val="4285F4"/>
                  </a:solidFill>
                  <a:latin typeface="Impact"/>
                  <a:ea typeface="Impact"/>
                  <a:cs typeface="Impact"/>
                  <a:sym typeface="Impact"/>
                </a:rPr>
                <a:t>Binary classification -- word is or isn’t biased</a:t>
              </a:r>
            </a:p>
          </p:txBody>
        </p:sp>
        <p:sp>
          <p:nvSpPr>
            <p:cNvPr id="319" name="Shape 319"/>
            <p:cNvSpPr txBox="1"/>
            <p:nvPr/>
          </p:nvSpPr>
          <p:spPr>
            <a:xfrm>
              <a:off x="3335573" y="2118324"/>
              <a:ext cx="436800" cy="3210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spcAft>
                  <a:spcPts val="1600"/>
                </a:spcAft>
                <a:buSzPts val="1100"/>
                <a:buNone/>
              </a:pPr>
              <a:r>
                <a:t/>
              </a:r>
              <a:endParaRPr>
                <a:solidFill>
                  <a:srgbClr val="4285F4"/>
                </a:solidFill>
                <a:latin typeface="Impact"/>
                <a:ea typeface="Impact"/>
                <a:cs typeface="Impact"/>
                <a:sym typeface="Impact"/>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Results</a:t>
            </a:r>
          </a:p>
        </p:txBody>
      </p:sp>
      <p:sp>
        <p:nvSpPr>
          <p:cNvPr id="325" name="Shape 32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 68% accuracy against test data, top 3 (Wikipedia NPOV)</a:t>
            </a:r>
          </a:p>
          <a:p>
            <a:pPr indent="0" lvl="0" marL="0">
              <a:spcBef>
                <a:spcPts val="0"/>
              </a:spcBef>
              <a:buNone/>
            </a:pPr>
            <a:r>
              <a:rPr lang="en">
                <a:latin typeface="Impact"/>
                <a:ea typeface="Impact"/>
                <a:cs typeface="Impact"/>
                <a:sym typeface="Impact"/>
              </a:rPr>
              <a:t>~ 61% accuracy in position 1</a:t>
            </a:r>
          </a:p>
          <a:p>
            <a:pPr indent="0" lvl="0" marL="0">
              <a:spcBef>
                <a:spcPts val="0"/>
              </a:spcBef>
              <a:buNone/>
            </a:pPr>
            <a:r>
              <a:rPr lang="en">
                <a:latin typeface="Impact"/>
                <a:ea typeface="Impact"/>
                <a:cs typeface="Impact"/>
                <a:sym typeface="Impact"/>
              </a:rPr>
              <a:t>Human testers achieved ~40% accuracy against test corpus</a:t>
            </a:r>
          </a:p>
          <a:p>
            <a:pPr indent="0" lvl="0" marL="0">
              <a:spcBef>
                <a:spcPts val="0"/>
              </a:spcBef>
              <a:buNone/>
            </a:pPr>
            <a:r>
              <a:rPr lang="en">
                <a:latin typeface="Impact"/>
                <a:ea typeface="Impact"/>
                <a:cs typeface="Impact"/>
                <a:sym typeface="Impact"/>
              </a:rPr>
              <a:t>Wikipedia’s own “words to avoid” list has nearly zero predictive power.</a:t>
            </a:r>
          </a:p>
          <a:p>
            <a:pPr indent="0" lvl="0" marL="0">
              <a:spcBef>
                <a:spcPts val="0"/>
              </a:spcBef>
              <a:buNone/>
            </a:pPr>
            <a:r>
              <a:rPr lang="en">
                <a:latin typeface="Impact"/>
                <a:ea typeface="Impact"/>
                <a:cs typeface="Impact"/>
                <a:sym typeface="Impact"/>
              </a:rPr>
              <a:t>Future testing: “Can you beat the AI?” game, for additional </a:t>
            </a:r>
            <a:r>
              <a:rPr lang="en">
                <a:latin typeface="Impact"/>
                <a:ea typeface="Impact"/>
                <a:cs typeface="Impact"/>
                <a:sym typeface="Impact"/>
              </a:rPr>
              <a:t>crowdsourced</a:t>
            </a:r>
            <a:r>
              <a:rPr lang="en">
                <a:latin typeface="Impact"/>
                <a:ea typeface="Impact"/>
                <a:cs typeface="Impact"/>
                <a:sym typeface="Impact"/>
              </a:rPr>
              <a:t> testing.</a:t>
            </a:r>
          </a:p>
          <a:p>
            <a:pPr indent="0" lvl="0" marL="0">
              <a:spcBef>
                <a:spcPts val="0"/>
              </a:spcBef>
              <a:buNone/>
            </a:pPr>
            <a:r>
              <a:rPr lang="en">
                <a:latin typeface="Impact"/>
                <a:ea typeface="Impact"/>
                <a:cs typeface="Impact"/>
                <a:sym typeface="Impact"/>
              </a:rPr>
              <a:t>Future product addition: Word correction</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Shape 330"/>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331" name="Shape 331"/>
          <p:cNvSpPr txBox="1"/>
          <p:nvPr>
            <p:ph type="title"/>
          </p:nvPr>
        </p:nvSpPr>
        <p:spPr>
          <a:xfrm>
            <a:off x="490250" y="450150"/>
            <a:ext cx="8328600" cy="4090800"/>
          </a:xfrm>
          <a:prstGeom prst="rect">
            <a:avLst/>
          </a:prstGeom>
        </p:spPr>
        <p:txBody>
          <a:bodyPr anchorCtr="0" anchor="ctr" bIns="91425" lIns="91425" rIns="91425" wrap="square" tIns="91425">
            <a:noAutofit/>
          </a:bodyPr>
          <a:lstStyle/>
          <a:p>
            <a:pPr indent="0" lvl="0" marL="0">
              <a:spcBef>
                <a:spcPts val="0"/>
              </a:spcBef>
              <a:buNone/>
            </a:pPr>
            <a:r>
              <a:t/>
            </a:r>
            <a:endParaRPr/>
          </a:p>
        </p:txBody>
      </p:sp>
      <p:sp>
        <p:nvSpPr>
          <p:cNvPr id="332" name="Shape 332"/>
          <p:cNvSpPr/>
          <p:nvPr/>
        </p:nvSpPr>
        <p:spPr>
          <a:xfrm>
            <a:off x="1593100" y="2137675"/>
            <a:ext cx="6616200" cy="414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i="1" lang="en">
                <a:solidFill>
                  <a:srgbClr val="B7B7B7"/>
                </a:solidFill>
                <a:latin typeface="Impact"/>
                <a:ea typeface="Impact"/>
                <a:cs typeface="Impact"/>
                <a:sym typeface="Impact"/>
              </a:rPr>
              <a:t>enter url</a:t>
            </a:r>
          </a:p>
        </p:txBody>
      </p:sp>
      <p:pic>
        <p:nvPicPr>
          <p:cNvPr descr="logo.png" id="333" name="Shape 333"/>
          <p:cNvPicPr preferRelativeResize="0"/>
          <p:nvPr/>
        </p:nvPicPr>
        <p:blipFill rotWithShape="1">
          <a:blip r:embed="rId4">
            <a:alphaModFix/>
          </a:blip>
          <a:srcRect b="22767" l="0" r="0" t="0"/>
          <a:stretch/>
        </p:blipFill>
        <p:spPr>
          <a:xfrm>
            <a:off x="8209300" y="2002023"/>
            <a:ext cx="569325" cy="550250"/>
          </a:xfrm>
          <a:prstGeom prst="rect">
            <a:avLst/>
          </a:prstGeom>
          <a:noFill/>
          <a:ln>
            <a:noFill/>
          </a:ln>
        </p:spPr>
      </p:pic>
      <p:sp>
        <p:nvSpPr>
          <p:cNvPr id="334" name="Shape 334"/>
          <p:cNvSpPr txBox="1"/>
          <p:nvPr/>
        </p:nvSpPr>
        <p:spPr>
          <a:xfrm>
            <a:off x="3489150" y="3556825"/>
            <a:ext cx="4331400" cy="505200"/>
          </a:xfrm>
          <a:prstGeom prst="rect">
            <a:avLst/>
          </a:prstGeom>
          <a:noFill/>
          <a:ln>
            <a:noFill/>
          </a:ln>
        </p:spPr>
        <p:txBody>
          <a:bodyPr anchorCtr="0" anchor="t" bIns="91425" lIns="91425" rIns="91425" wrap="square" tIns="91425">
            <a:noAutofit/>
          </a:bodyPr>
          <a:lstStyle/>
          <a:p>
            <a:pPr indent="0" lvl="0" marL="0">
              <a:spcBef>
                <a:spcPts val="0"/>
              </a:spcBef>
              <a:buNone/>
            </a:pPr>
            <a:r>
              <a:rPr lang="en" sz="1800">
                <a:solidFill>
                  <a:schemeClr val="lt1"/>
                </a:solidFill>
                <a:latin typeface="Impact"/>
                <a:ea typeface="Impact"/>
                <a:cs typeface="Impact"/>
                <a:sym typeface="Impact"/>
              </a:rPr>
              <a:t>Coming soon….</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nvSpPr>
        <p:spPr>
          <a:xfrm>
            <a:off x="0" y="1112925"/>
            <a:ext cx="9144000" cy="4030500"/>
          </a:xfrm>
          <a:prstGeom prst="rect">
            <a:avLst/>
          </a:prstGeom>
          <a:noFill/>
          <a:ln>
            <a:noFill/>
          </a:ln>
        </p:spPr>
        <p:txBody>
          <a:bodyPr anchorCtr="0" anchor="ctr" bIns="91425" lIns="91425" rIns="91425" wrap="square" tIns="91425">
            <a:noAutofit/>
          </a:bodyPr>
          <a:lstStyle/>
          <a:p>
            <a:pPr indent="0" lvl="0" marL="0">
              <a:spcBef>
                <a:spcPts val="0"/>
              </a:spcBef>
              <a:buNone/>
            </a:pPr>
            <a:r>
              <a:rPr lang="en" sz="1100">
                <a:solidFill>
                  <a:schemeClr val="dk1"/>
                </a:solidFill>
                <a:latin typeface="Impact"/>
                <a:ea typeface="Impact"/>
                <a:cs typeface="Impact"/>
                <a:sym typeface="Impact"/>
              </a:rPr>
              <a:t>Rani Nelken and Elif Yamangil. 2008. Mining Wikipedia article revision history for training Computational Linguistics algorithms. In Proceedings of the 1st AAAI Workshop on Wikipedia and Artificial Intelligence.</a:t>
            </a:r>
          </a:p>
          <a:p>
            <a:pPr indent="0" lvl="0" marL="0" rtl="0">
              <a:spcBef>
                <a:spcPts val="0"/>
              </a:spcBef>
              <a:buNone/>
            </a:pPr>
            <a:r>
              <a:t/>
            </a:r>
            <a:endParaRPr sz="1100">
              <a:solidFill>
                <a:schemeClr val="dk1"/>
              </a:solidFill>
              <a:latin typeface="Impact"/>
              <a:ea typeface="Impact"/>
              <a:cs typeface="Impact"/>
              <a:sym typeface="Impact"/>
            </a:endParaRPr>
          </a:p>
          <a:p>
            <a:pPr indent="0" lvl="0" marL="0">
              <a:spcBef>
                <a:spcPts val="0"/>
              </a:spcBef>
              <a:buNone/>
            </a:pPr>
            <a:r>
              <a:rPr lang="en" sz="1100">
                <a:solidFill>
                  <a:schemeClr val="dk1"/>
                </a:solidFill>
                <a:latin typeface="Impact"/>
                <a:ea typeface="Impact"/>
                <a:cs typeface="Impact"/>
                <a:sym typeface="Impact"/>
              </a:rPr>
              <a:t>Aurelien Max and Guillaume Wisniewski. 2010. Mining naturally-occurring corrections and paraphrases from Wikipedia’s revision history. In Proceedings of LREC 2010, pages 3143–3148.</a:t>
            </a:r>
          </a:p>
          <a:p>
            <a:pPr indent="0" lvl="0" marL="0" rtl="0">
              <a:spcBef>
                <a:spcPts val="0"/>
              </a:spcBef>
              <a:buNone/>
            </a:pPr>
            <a:r>
              <a:t/>
            </a:r>
            <a:endParaRPr sz="1100">
              <a:solidFill>
                <a:schemeClr val="dk1"/>
              </a:solidFill>
              <a:latin typeface="Impact"/>
              <a:ea typeface="Impact"/>
              <a:cs typeface="Impact"/>
              <a:sym typeface="Impact"/>
            </a:endParaRPr>
          </a:p>
          <a:p>
            <a:pPr indent="0" lvl="0" marL="0" rtl="0">
              <a:spcBef>
                <a:spcPts val="0"/>
              </a:spcBef>
              <a:buNone/>
            </a:pPr>
            <a:r>
              <a:rPr lang="en" sz="1100">
                <a:solidFill>
                  <a:schemeClr val="dk1"/>
                </a:solidFill>
                <a:latin typeface="Impact"/>
                <a:ea typeface="Impact"/>
                <a:cs typeface="Impact"/>
                <a:sym typeface="Impact"/>
              </a:rPr>
              <a:t>Fabio M. Zanzotto and Marco Pennacchiotti. 2010. Expanding textual entailment corpora from Wikipedia using co-training. In Proceedings of the 2nd Coling Workshop on The People’s Web Meets NLP: Collaboratively Constructed Semantic Resources, pages 28–36.</a:t>
            </a:r>
          </a:p>
          <a:p>
            <a:pPr indent="0" lvl="0" marL="0" rtl="0">
              <a:spcBef>
                <a:spcPts val="0"/>
              </a:spcBef>
              <a:buNone/>
            </a:pPr>
            <a:r>
              <a:rPr lang="en" sz="1100">
                <a:solidFill>
                  <a:schemeClr val="dk1"/>
                </a:solidFill>
                <a:latin typeface="Impact"/>
                <a:ea typeface="Impact"/>
                <a:cs typeface="Impact"/>
                <a:sym typeface="Impact"/>
              </a:rPr>
              <a:t> </a:t>
            </a:r>
          </a:p>
          <a:p>
            <a:pPr indent="0" lvl="0" marL="0" rtl="0">
              <a:spcBef>
                <a:spcPts val="0"/>
              </a:spcBef>
              <a:buNone/>
            </a:pPr>
            <a:r>
              <a:rPr lang="en" sz="1100">
                <a:solidFill>
                  <a:schemeClr val="dk1"/>
                </a:solidFill>
                <a:latin typeface="Impact"/>
                <a:ea typeface="Impact"/>
                <a:cs typeface="Impact"/>
                <a:sym typeface="Impact"/>
              </a:rPr>
              <a:t>Danescu-Niculescu-Mizil, C., Jurafsky, D., &amp; Recasens, M. (2013). Linguistic Models for Analyzing and Detecting Biased Language. </a:t>
            </a:r>
            <a:r>
              <a:rPr i="1" lang="en" sz="1100">
                <a:solidFill>
                  <a:schemeClr val="dk1"/>
                </a:solidFill>
                <a:latin typeface="Impact"/>
                <a:ea typeface="Impact"/>
                <a:cs typeface="Impact"/>
                <a:sym typeface="Impact"/>
              </a:rPr>
              <a:t>ACL</a:t>
            </a:r>
            <a:r>
              <a:rPr lang="en" sz="1100">
                <a:solidFill>
                  <a:schemeClr val="dk1"/>
                </a:solidFill>
                <a:latin typeface="Impact"/>
                <a:ea typeface="Impact"/>
                <a:cs typeface="Impact"/>
                <a:sym typeface="Impact"/>
              </a:rPr>
              <a:t>.</a:t>
            </a:r>
          </a:p>
          <a:p>
            <a:pPr indent="0" lvl="0" marL="0" rtl="0">
              <a:spcBef>
                <a:spcPts val="0"/>
              </a:spcBef>
              <a:buNone/>
            </a:pPr>
            <a:r>
              <a:rPr lang="en" sz="1100">
                <a:solidFill>
                  <a:schemeClr val="dk1"/>
                </a:solidFill>
                <a:latin typeface="Impact"/>
                <a:ea typeface="Impact"/>
                <a:cs typeface="Impact"/>
                <a:sym typeface="Impact"/>
              </a:rPr>
              <a:t> </a:t>
            </a:r>
          </a:p>
          <a:p>
            <a:pPr indent="0" lvl="0" marL="0" rtl="0">
              <a:spcBef>
                <a:spcPts val="0"/>
              </a:spcBef>
              <a:buNone/>
            </a:pPr>
            <a:r>
              <a:rPr lang="en" sz="1100">
                <a:solidFill>
                  <a:schemeClr val="dk1"/>
                </a:solidFill>
                <a:latin typeface="Impact"/>
                <a:ea typeface="Impact"/>
                <a:cs typeface="Impact"/>
                <a:sym typeface="Impact"/>
              </a:rPr>
              <a:t>Mark Yatskar, Bo Pang, Cristian Danescu-Niculescu-Mizil, and Lillian Lee. 2010. For the sake of simplicity: Unsupervised extraction of lexical simplifi- cations from Wikipedia. In Proceedings of NAACLHLT 2010, pages 365–368.</a:t>
            </a:r>
          </a:p>
          <a:p>
            <a:pPr indent="0" lvl="0" marL="0" rtl="0">
              <a:spcBef>
                <a:spcPts val="0"/>
              </a:spcBef>
              <a:buNone/>
            </a:pPr>
            <a:r>
              <a:rPr lang="en" sz="1100">
                <a:solidFill>
                  <a:schemeClr val="dk1"/>
                </a:solidFill>
                <a:latin typeface="Impact"/>
                <a:ea typeface="Impact"/>
                <a:cs typeface="Impact"/>
                <a:sym typeface="Impact"/>
              </a:rPr>
              <a:t> </a:t>
            </a:r>
          </a:p>
          <a:p>
            <a:pPr indent="0" lvl="0" marL="0" rtl="0">
              <a:spcBef>
                <a:spcPts val="0"/>
              </a:spcBef>
              <a:buNone/>
            </a:pPr>
            <a:r>
              <a:rPr lang="en" sz="1100">
                <a:solidFill>
                  <a:schemeClr val="dk1"/>
                </a:solidFill>
                <a:latin typeface="Impact"/>
                <a:ea typeface="Impact"/>
                <a:cs typeface="Impact"/>
                <a:sym typeface="Impact"/>
              </a:rPr>
              <a:t>Robert M. Entman. 2007. Framing bias: Media in the distribution of power. Journal of Communication, 57(1):163–173.</a:t>
            </a:r>
          </a:p>
        </p:txBody>
      </p:sp>
      <p:sp>
        <p:nvSpPr>
          <p:cNvPr id="340" name="Shape 340"/>
          <p:cNvSpPr txBox="1"/>
          <p:nvPr/>
        </p:nvSpPr>
        <p:spPr>
          <a:xfrm>
            <a:off x="1917525" y="909900"/>
            <a:ext cx="4331400" cy="5052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341" name="Shape 341"/>
          <p:cNvSpPr txBox="1"/>
          <p:nvPr/>
        </p:nvSpPr>
        <p:spPr>
          <a:xfrm>
            <a:off x="1917525" y="970050"/>
            <a:ext cx="4331400" cy="5052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
                <a:latin typeface="Impact"/>
                <a:ea typeface="Impact"/>
                <a:cs typeface="Impact"/>
                <a:sym typeface="Impact"/>
              </a:rPr>
              <a:t>REFERENCES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Shape 7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5" name="Shape 75"/>
          <p:cNvSpPr txBox="1"/>
          <p:nvPr>
            <p:ph type="title"/>
          </p:nvPr>
        </p:nvSpPr>
        <p:spPr>
          <a:xfrm>
            <a:off x="490250" y="450150"/>
            <a:ext cx="6367800" cy="4090800"/>
          </a:xfrm>
          <a:prstGeom prst="rect">
            <a:avLst/>
          </a:prstGeom>
        </p:spPr>
        <p:txBody>
          <a:bodyPr anchorCtr="0" anchor="ctr" bIns="91425" lIns="91425" rIns="91425" wrap="square" tIns="91425">
            <a:noAutofit/>
          </a:bodyPr>
          <a:lstStyle/>
          <a:p>
            <a:pPr indent="0" lvl="0" marL="0">
              <a:spcBef>
                <a:spcPts val="0"/>
              </a:spcBef>
              <a:buNone/>
            </a:pPr>
            <a:r>
              <a:rPr lang="en">
                <a:solidFill>
                  <a:schemeClr val="lt1"/>
                </a:solidFill>
                <a:latin typeface="Impact"/>
                <a:ea typeface="Impact"/>
                <a:cs typeface="Impact"/>
                <a:sym typeface="Impact"/>
              </a:rPr>
              <a:t>Responsibility in journalism: Using AI to detect biased language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latin typeface="Impact"/>
                <a:ea typeface="Impact"/>
                <a:cs typeface="Impact"/>
                <a:sym typeface="Impact"/>
              </a:rPr>
              <a:t>The problem</a:t>
            </a:r>
          </a:p>
        </p:txBody>
      </p:sp>
      <p:sp>
        <p:nvSpPr>
          <p:cNvPr id="81" name="Shape 81"/>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indent="0" lvl="0" marL="0" rtl="0">
              <a:spcBef>
                <a:spcPts val="0"/>
              </a:spcBef>
              <a:buNone/>
            </a:pPr>
            <a:r>
              <a:rPr lang="en" sz="1800">
                <a:latin typeface="Impact"/>
                <a:ea typeface="Impact"/>
                <a:cs typeface="Impact"/>
                <a:sym typeface="Impact"/>
              </a:rPr>
              <a:t>60% of Americans say that the media has a clear political bias (Gallup, 4/2017)</a:t>
            </a:r>
          </a:p>
          <a:p>
            <a:pPr indent="0" lvl="0" marL="0">
              <a:spcBef>
                <a:spcPts val="0"/>
              </a:spcBef>
              <a:buNone/>
            </a:pPr>
            <a:r>
              <a:rPr lang="en" sz="1800">
                <a:highlight>
                  <a:srgbClr val="FFFFFF"/>
                </a:highlight>
                <a:latin typeface="Impact"/>
                <a:ea typeface="Impact"/>
                <a:cs typeface="Impact"/>
                <a:sym typeface="Impact"/>
              </a:rPr>
              <a:t>Most Americans (53%) prefer to get their news from sources that align with their political views (First Amendment Center)</a:t>
            </a:r>
          </a:p>
          <a:p>
            <a:pPr indent="-69850" lvl="0" marL="0" rtl="0">
              <a:lnSpc>
                <a:spcPct val="142857"/>
              </a:lnSpc>
              <a:spcBef>
                <a:spcPts val="1100"/>
              </a:spcBef>
              <a:spcAft>
                <a:spcPts val="1500"/>
              </a:spcAft>
              <a:buClr>
                <a:schemeClr val="dk1"/>
              </a:buClr>
              <a:buSzPts val="1100"/>
              <a:buFont typeface="Arial"/>
              <a:buNone/>
            </a:pPr>
            <a:r>
              <a:rPr lang="en" sz="1800">
                <a:highlight>
                  <a:srgbClr val="FFFFFF"/>
                </a:highlight>
                <a:latin typeface="Impact"/>
                <a:ea typeface="Impact"/>
                <a:cs typeface="Impact"/>
                <a:sym typeface="Impact"/>
              </a:rPr>
              <a:t>70% of the general public agrees that news organizations are subject to partisan agendas</a:t>
            </a:r>
          </a:p>
          <a:p>
            <a:pPr indent="0" lvl="0" marL="0" rtl="0">
              <a:spcBef>
                <a:spcPts val="0"/>
              </a:spcBef>
              <a:buNone/>
            </a:pPr>
            <a:r>
              <a:t/>
            </a:r>
            <a:endParaRPr sz="1800">
              <a:highlight>
                <a:srgbClr val="FFFFFF"/>
              </a:highlight>
              <a:latin typeface="Impact"/>
              <a:ea typeface="Impact"/>
              <a:cs typeface="Impact"/>
              <a:sym typeface="Impact"/>
            </a:endParaRPr>
          </a:p>
        </p:txBody>
      </p:sp>
      <p:sp>
        <p:nvSpPr>
          <p:cNvPr id="82" name="Shape 82"/>
          <p:cNvSpPr/>
          <p:nvPr/>
        </p:nvSpPr>
        <p:spPr>
          <a:xfrm>
            <a:off x="5154825" y="3536048"/>
            <a:ext cx="722400" cy="9906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83" name="Shape 83"/>
          <p:cNvSpPr/>
          <p:nvPr/>
        </p:nvSpPr>
        <p:spPr>
          <a:xfrm>
            <a:off x="5975583" y="3069166"/>
            <a:ext cx="722400" cy="1457400"/>
          </a:xfrm>
          <a:prstGeom prst="rect">
            <a:avLst/>
          </a:prstGeom>
          <a:solidFill>
            <a:schemeClr val="accent5"/>
          </a:solidFill>
          <a:ln>
            <a:noFill/>
          </a:ln>
        </p:spPr>
        <p:txBody>
          <a:bodyPr anchorCtr="0" anchor="ctr" bIns="91425" lIns="91425" rIns="91425" wrap="square" tIns="91425">
            <a:noAutofit/>
          </a:bodyPr>
          <a:lstStyle/>
          <a:p>
            <a:pPr indent="0" lvl="0" marL="0">
              <a:spcBef>
                <a:spcPts val="0"/>
              </a:spcBef>
              <a:buNone/>
            </a:pPr>
            <a:r>
              <a:t/>
            </a:r>
            <a:endParaRPr/>
          </a:p>
        </p:txBody>
      </p:sp>
      <p:sp>
        <p:nvSpPr>
          <p:cNvPr id="84" name="Shape 84"/>
          <p:cNvSpPr/>
          <p:nvPr/>
        </p:nvSpPr>
        <p:spPr>
          <a:xfrm>
            <a:off x="6796341" y="1919075"/>
            <a:ext cx="722400" cy="26076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85" name="Shape 85"/>
          <p:cNvSpPr/>
          <p:nvPr/>
        </p:nvSpPr>
        <p:spPr>
          <a:xfrm>
            <a:off x="7617100" y="1284224"/>
            <a:ext cx="722400" cy="3242700"/>
          </a:xfrm>
          <a:prstGeom prst="rect">
            <a:avLst/>
          </a:prstGeom>
          <a:solidFill>
            <a:schemeClr val="accent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cxnSp>
        <p:nvCxnSpPr>
          <p:cNvPr id="86" name="Shape 86"/>
          <p:cNvCxnSpPr/>
          <p:nvPr/>
        </p:nvCxnSpPr>
        <p:spPr>
          <a:xfrm rot="10800000">
            <a:off x="509400" y="4552050"/>
            <a:ext cx="8147100" cy="0"/>
          </a:xfrm>
          <a:prstGeom prst="straightConnector1">
            <a:avLst/>
          </a:prstGeom>
          <a:noFill/>
          <a:ln cap="flat" cmpd="sng" w="19050">
            <a:solidFill>
              <a:schemeClr val="dk1"/>
            </a:solidFill>
            <a:prstDash val="dot"/>
            <a:round/>
            <a:headEnd len="lg" w="lg" type="none"/>
            <a:tailEnd len="lg" w="lg"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90" name="Shape 90"/>
        <p:cNvGrpSpPr/>
        <p:nvPr/>
      </p:nvGrpSpPr>
      <p:grpSpPr>
        <a:xfrm>
          <a:off x="0" y="0"/>
          <a:ext cx="0" cy="0"/>
          <a:chOff x="0" y="0"/>
          <a:chExt cx="0" cy="0"/>
        </a:xfrm>
      </p:grpSpPr>
      <p:pic>
        <p:nvPicPr>
          <p:cNvPr descr="gallup.png" id="91" name="Shape 91"/>
          <p:cNvPicPr preferRelativeResize="0"/>
          <p:nvPr/>
        </p:nvPicPr>
        <p:blipFill>
          <a:blip r:embed="rId3">
            <a:alphaModFix/>
          </a:blip>
          <a:stretch>
            <a:fillRect/>
          </a:stretch>
        </p:blipFill>
        <p:spPr>
          <a:xfrm>
            <a:off x="1005900" y="438750"/>
            <a:ext cx="7132201" cy="4704750"/>
          </a:xfrm>
          <a:prstGeom prst="rect">
            <a:avLst/>
          </a:prstGeom>
          <a:noFill/>
          <a:ln>
            <a:noFill/>
          </a:ln>
        </p:spPr>
      </p:pic>
      <p:sp>
        <p:nvSpPr>
          <p:cNvPr id="92" name="Shape 92"/>
          <p:cNvSpPr txBox="1"/>
          <p:nvPr/>
        </p:nvSpPr>
        <p:spPr>
          <a:xfrm>
            <a:off x="2178300" y="0"/>
            <a:ext cx="4681800" cy="546300"/>
          </a:xfrm>
          <a:prstGeom prst="rect">
            <a:avLst/>
          </a:prstGeom>
          <a:noFill/>
          <a:ln>
            <a:noFill/>
          </a:ln>
        </p:spPr>
        <p:txBody>
          <a:bodyPr anchorCtr="0" anchor="t" bIns="91425" lIns="91425" rIns="91425" wrap="square" tIns="91425">
            <a:noAutofit/>
          </a:bodyPr>
          <a:lstStyle/>
          <a:p>
            <a:pPr indent="0" lvl="0" marL="0">
              <a:spcBef>
                <a:spcPts val="0"/>
              </a:spcBef>
              <a:buNone/>
            </a:pPr>
            <a:r>
              <a:rPr lang="en" sz="2400">
                <a:solidFill>
                  <a:schemeClr val="lt1"/>
                </a:solidFill>
                <a:latin typeface="Impact"/>
                <a:ea typeface="Impact"/>
                <a:cs typeface="Impact"/>
                <a:sym typeface="Impact"/>
              </a:rPr>
              <a:t>AND IT’S GETTING WORSE OVER TIME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8" name="Shape 98"/>
          <p:cNvSpPr txBox="1"/>
          <p:nvPr>
            <p:ph idx="1" type="body"/>
          </p:nvPr>
        </p:nvSpPr>
        <p:spPr>
          <a:xfrm>
            <a:off x="311700" y="1152475"/>
            <a:ext cx="39999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9" name="Shape 99"/>
          <p:cNvSpPr txBox="1"/>
          <p:nvPr>
            <p:ph idx="2" type="body"/>
          </p:nvPr>
        </p:nvSpPr>
        <p:spPr>
          <a:xfrm>
            <a:off x="4832400" y="1152475"/>
            <a:ext cx="39999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descr="media_bias_0.jpg" id="100" name="Shape 100"/>
          <p:cNvPicPr preferRelativeResize="0"/>
          <p:nvPr/>
        </p:nvPicPr>
        <p:blipFill>
          <a:blip r:embed="rId3">
            <a:alphaModFix/>
          </a:blip>
          <a:stretch>
            <a:fillRect/>
          </a:stretch>
        </p:blipFill>
        <p:spPr>
          <a:xfrm>
            <a:off x="0" y="1"/>
            <a:ext cx="9143999" cy="51461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solidFill>
                  <a:schemeClr val="lt1"/>
                </a:solidFill>
                <a:latin typeface="Impact"/>
                <a:ea typeface="Impact"/>
                <a:cs typeface="Impact"/>
                <a:sym typeface="Impact"/>
              </a:rPr>
              <a:t>Existing Solutions?</a:t>
            </a:r>
          </a:p>
        </p:txBody>
      </p:sp>
      <p:sp>
        <p:nvSpPr>
          <p:cNvPr id="106" name="Shape 106"/>
          <p:cNvSpPr txBox="1"/>
          <p:nvPr>
            <p:ph idx="1" type="body"/>
          </p:nvPr>
        </p:nvSpPr>
        <p:spPr>
          <a:xfrm>
            <a:off x="311700" y="1152475"/>
            <a:ext cx="8450400" cy="3416400"/>
          </a:xfrm>
          <a:prstGeom prst="rect">
            <a:avLst/>
          </a:prstGeom>
          <a:solidFill>
            <a:schemeClr val="lt2"/>
          </a:solidFill>
        </p:spPr>
        <p:txBody>
          <a:bodyPr anchorCtr="0" anchor="t" bIns="91425" lIns="91425" rIns="91425" wrap="square" tIns="91425">
            <a:noAutofit/>
          </a:bodyPr>
          <a:lstStyle/>
          <a:p>
            <a:pPr indent="0" lvl="0" marL="0">
              <a:spcBef>
                <a:spcPts val="0"/>
              </a:spcBef>
              <a:buNone/>
            </a:pPr>
            <a:r>
              <a:rPr lang="en">
                <a:latin typeface="Impact"/>
                <a:ea typeface="Impact"/>
                <a:cs typeface="Impact"/>
                <a:sym typeface="Impact"/>
              </a:rPr>
              <a:t>Human-driven: slow, and non-deterministic</a:t>
            </a:r>
          </a:p>
          <a:p>
            <a:pPr indent="0" lvl="0" marL="0">
              <a:spcBef>
                <a:spcPts val="0"/>
              </a:spcBef>
              <a:buNone/>
            </a:pPr>
            <a:r>
              <a:rPr lang="en">
                <a:latin typeface="Impact"/>
                <a:ea typeface="Impact"/>
                <a:cs typeface="Impact"/>
                <a:sym typeface="Impact"/>
              </a:rPr>
              <a:t>	-- Open to new bias</a:t>
            </a:r>
          </a:p>
          <a:p>
            <a:pPr indent="0" lvl="0" marL="0">
              <a:spcBef>
                <a:spcPts val="0"/>
              </a:spcBef>
              <a:buNone/>
            </a:pPr>
            <a:r>
              <a:rPr lang="en">
                <a:latin typeface="Impact"/>
                <a:ea typeface="Impact"/>
                <a:cs typeface="Impact"/>
                <a:sym typeface="Impact"/>
              </a:rPr>
              <a:t>Mostly focused on accuracy</a:t>
            </a:r>
          </a:p>
          <a:p>
            <a:pPr indent="0" lvl="0" marL="0">
              <a:spcBef>
                <a:spcPts val="0"/>
              </a:spcBef>
              <a:buNone/>
            </a:pPr>
            <a:r>
              <a:rPr lang="en">
                <a:latin typeface="Impact"/>
                <a:ea typeface="Impact"/>
                <a:cs typeface="Impact"/>
                <a:sym typeface="Impact"/>
              </a:rPr>
              <a:t>	-- Actually quite a different problem</a:t>
            </a:r>
          </a:p>
          <a:p>
            <a:pPr indent="0" lvl="0" marL="0">
              <a:spcBef>
                <a:spcPts val="0"/>
              </a:spcBef>
              <a:buNone/>
            </a:pPr>
            <a:r>
              <a:rPr lang="en">
                <a:latin typeface="Impact"/>
                <a:ea typeface="Impact"/>
                <a:cs typeface="Impact"/>
                <a:sym typeface="Impact"/>
              </a:rPr>
              <a:t>Politifact</a:t>
            </a:r>
          </a:p>
          <a:p>
            <a:pPr indent="0" lvl="0" marL="0">
              <a:spcBef>
                <a:spcPts val="0"/>
              </a:spcBef>
              <a:buNone/>
            </a:pPr>
            <a:r>
              <a:rPr lang="en">
                <a:latin typeface="Impact"/>
                <a:ea typeface="Impact"/>
                <a:cs typeface="Impact"/>
                <a:sym typeface="Impact"/>
              </a:rPr>
              <a:t>Snopes</a:t>
            </a:r>
          </a:p>
          <a:p>
            <a:pPr indent="0" lvl="0" marL="0">
              <a:spcBef>
                <a:spcPts val="0"/>
              </a:spcBef>
              <a:buNone/>
            </a:pPr>
            <a:r>
              <a:rPr lang="en">
                <a:latin typeface="Impact"/>
                <a:ea typeface="Impact"/>
                <a:cs typeface="Impact"/>
                <a:sym typeface="Impact"/>
              </a:rPr>
              <a:t>Google Research</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110" name="Shape 110"/>
        <p:cNvGrpSpPr/>
        <p:nvPr/>
      </p:nvGrpSpPr>
      <p:grpSpPr>
        <a:xfrm>
          <a:off x="0" y="0"/>
          <a:ext cx="0" cy="0"/>
          <a:chOff x="0" y="0"/>
          <a:chExt cx="0" cy="0"/>
        </a:xfrm>
      </p:grpSpPr>
      <p:sp>
        <p:nvSpPr>
          <p:cNvPr id="111" name="Shape 111"/>
          <p:cNvSpPr txBox="1"/>
          <p:nvPr/>
        </p:nvSpPr>
        <p:spPr>
          <a:xfrm>
            <a:off x="894075" y="1373625"/>
            <a:ext cx="7079400" cy="30642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2400">
                <a:latin typeface="Impact"/>
                <a:ea typeface="Impact"/>
                <a:cs typeface="Impact"/>
                <a:sym typeface="Impact"/>
              </a:rPr>
              <a:t>Start where you are. </a:t>
            </a:r>
          </a:p>
          <a:p>
            <a:pPr indent="0" lvl="0" marL="0" rtl="0" algn="ctr">
              <a:spcBef>
                <a:spcPts val="0"/>
              </a:spcBef>
              <a:buNone/>
            </a:pPr>
            <a:r>
              <a:rPr lang="en" sz="2400">
                <a:latin typeface="Impact"/>
                <a:ea typeface="Impact"/>
                <a:cs typeface="Impact"/>
                <a:sym typeface="Impact"/>
              </a:rPr>
              <a:t>Use what you have. </a:t>
            </a:r>
          </a:p>
          <a:p>
            <a:pPr indent="0" lvl="0" marL="0" algn="ctr">
              <a:spcBef>
                <a:spcPts val="0"/>
              </a:spcBef>
              <a:buNone/>
            </a:pPr>
            <a:r>
              <a:rPr lang="en" sz="2400">
                <a:latin typeface="Impact"/>
                <a:ea typeface="Impact"/>
                <a:cs typeface="Impact"/>
                <a:sym typeface="Impact"/>
              </a:rPr>
              <a:t>Do what you can.</a:t>
            </a:r>
          </a:p>
          <a:p>
            <a:pPr indent="457200" lvl="0" marL="1371600" algn="ctr">
              <a:spcBef>
                <a:spcPts val="0"/>
              </a:spcBef>
              <a:buNone/>
            </a:pPr>
            <a:r>
              <a:rPr lang="en" sz="2400">
                <a:latin typeface="Impact"/>
                <a:ea typeface="Impact"/>
                <a:cs typeface="Impact"/>
                <a:sym typeface="Impact"/>
              </a:rPr>
              <a:t>-- Arthur Ashe</a:t>
            </a: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